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5"/>
  </p:notesMasterIdLst>
  <p:sldIdLst>
    <p:sldId id="256" r:id="rId2"/>
    <p:sldId id="258" r:id="rId3"/>
    <p:sldId id="257" r:id="rId4"/>
    <p:sldId id="259" r:id="rId5"/>
    <p:sldId id="260" r:id="rId6"/>
    <p:sldId id="264" r:id="rId7"/>
    <p:sldId id="261" r:id="rId8"/>
    <p:sldId id="270" r:id="rId9"/>
    <p:sldId id="265" r:id="rId10"/>
    <p:sldId id="263" r:id="rId11"/>
    <p:sldId id="279" r:id="rId12"/>
    <p:sldId id="269" r:id="rId13"/>
    <p:sldId id="282" r:id="rId14"/>
    <p:sldId id="267" r:id="rId15"/>
    <p:sldId id="274" r:id="rId16"/>
    <p:sldId id="278" r:id="rId17"/>
    <p:sldId id="271" r:id="rId18"/>
    <p:sldId id="277" r:id="rId19"/>
    <p:sldId id="284" r:id="rId20"/>
    <p:sldId id="272" r:id="rId21"/>
    <p:sldId id="280" r:id="rId22"/>
    <p:sldId id="283" r:id="rId23"/>
    <p:sldId id="281" r:id="rId2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94660"/>
  </p:normalViewPr>
  <p:slideViewPr>
    <p:cSldViewPr>
      <p:cViewPr>
        <p:scale>
          <a:sx n="66" d="100"/>
          <a:sy n="66" d="100"/>
        </p:scale>
        <p:origin x="-2872" y="-77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376522-0A0D-43B3-B2E3-782AAC55B497}" type="datetimeFigureOut">
              <a:rPr kumimoji="1" lang="ja-JP" altLang="en-US" smtClean="0"/>
              <a:t>12/09/04</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AC0B3F-BACA-4A25-B82D-7566F7720BCB}" type="slidenum">
              <a:rPr kumimoji="1" lang="ja-JP" altLang="en-US" smtClean="0"/>
              <a:t>‹#›</a:t>
            </a:fld>
            <a:endParaRPr kumimoji="1" lang="ja-JP" altLang="en-US"/>
          </a:p>
        </p:txBody>
      </p:sp>
    </p:spTree>
    <p:extLst>
      <p:ext uri="{BB962C8B-B14F-4D97-AF65-F5344CB8AC3E}">
        <p14:creationId xmlns:p14="http://schemas.microsoft.com/office/powerpoint/2010/main" val="261738969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消費者は気に入ってる商品を必ずしも毎回購買するとは限らない</a:t>
            </a:r>
          </a:p>
          <a:p>
            <a:endParaRPr kumimoji="1" lang="ja-JP" altLang="en-US" dirty="0"/>
          </a:p>
        </p:txBody>
      </p:sp>
      <p:sp>
        <p:nvSpPr>
          <p:cNvPr id="4" name="スライド番号プレースホルダー 3"/>
          <p:cNvSpPr>
            <a:spLocks noGrp="1"/>
          </p:cNvSpPr>
          <p:nvPr>
            <p:ph type="sldNum" sz="quarter" idx="10"/>
          </p:nvPr>
        </p:nvSpPr>
        <p:spPr/>
        <p:txBody>
          <a:bodyPr/>
          <a:lstStyle/>
          <a:p>
            <a:fld id="{98AC0B3F-BACA-4A25-B82D-7566F7720BCB}" type="slidenum">
              <a:rPr kumimoji="1" lang="ja-JP" altLang="en-US" smtClean="0"/>
              <a:t>3</a:t>
            </a:fld>
            <a:endParaRPr kumimoji="1" lang="ja-JP" altLang="en-US"/>
          </a:p>
        </p:txBody>
      </p:sp>
    </p:spTree>
    <p:extLst>
      <p:ext uri="{BB962C8B-B14F-4D97-AF65-F5344CB8AC3E}">
        <p14:creationId xmlns:p14="http://schemas.microsoft.com/office/powerpoint/2010/main" val="2599646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8AC0B3F-BACA-4A25-B82D-7566F7720BCB}" type="slidenum">
              <a:rPr kumimoji="1" lang="ja-JP" altLang="en-US" smtClean="0"/>
              <a:t>10</a:t>
            </a:fld>
            <a:endParaRPr kumimoji="1" lang="ja-JP" altLang="en-US"/>
          </a:p>
        </p:txBody>
      </p:sp>
    </p:spTree>
    <p:extLst>
      <p:ext uri="{BB962C8B-B14F-4D97-AF65-F5344CB8AC3E}">
        <p14:creationId xmlns:p14="http://schemas.microsoft.com/office/powerpoint/2010/main" val="2225223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各集合について、台本（口頭）でどんな集合なのかを説明する。</a:t>
            </a:r>
            <a:endParaRPr kumimoji="1" lang="ja-JP" altLang="en-US" dirty="0"/>
          </a:p>
        </p:txBody>
      </p:sp>
      <p:sp>
        <p:nvSpPr>
          <p:cNvPr id="4" name="スライド番号プレースホルダー 3"/>
          <p:cNvSpPr>
            <a:spLocks noGrp="1"/>
          </p:cNvSpPr>
          <p:nvPr>
            <p:ph type="sldNum" sz="quarter" idx="10"/>
          </p:nvPr>
        </p:nvSpPr>
        <p:spPr/>
        <p:txBody>
          <a:bodyPr/>
          <a:lstStyle/>
          <a:p>
            <a:fld id="{98AC0B3F-BACA-4A25-B82D-7566F7720BCB}" type="slidenum">
              <a:rPr kumimoji="1" lang="ja-JP" altLang="en-US" smtClean="0"/>
              <a:t>12</a:t>
            </a:fld>
            <a:endParaRPr kumimoji="1" lang="ja-JP" altLang="en-US"/>
          </a:p>
        </p:txBody>
      </p:sp>
    </p:spTree>
    <p:extLst>
      <p:ext uri="{BB962C8B-B14F-4D97-AF65-F5344CB8AC3E}">
        <p14:creationId xmlns:p14="http://schemas.microsoft.com/office/powerpoint/2010/main" val="42870153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8" name="タイトル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ja-JP" altLang="en-US" smtClean="0"/>
              <a:t>マスター タイトルの書式設定</a:t>
            </a:r>
            <a:endParaRPr kumimoji="0" lang="en-US"/>
          </a:p>
        </p:txBody>
      </p:sp>
      <p:sp>
        <p:nvSpPr>
          <p:cNvPr id="9" name="サブタイトル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マスター サブタイトルの書式設定</a:t>
            </a:r>
            <a:endParaRPr kumimoji="0" lang="en-US"/>
          </a:p>
        </p:txBody>
      </p:sp>
      <p:sp>
        <p:nvSpPr>
          <p:cNvPr id="28" name="日付プレースホルダー 27"/>
          <p:cNvSpPr>
            <a:spLocks noGrp="1"/>
          </p:cNvSpPr>
          <p:nvPr>
            <p:ph type="dt" sz="half" idx="10"/>
          </p:nvPr>
        </p:nvSpPr>
        <p:spPr>
          <a:xfrm>
            <a:off x="6400800" y="6355080"/>
            <a:ext cx="2286000" cy="365760"/>
          </a:xfrm>
        </p:spPr>
        <p:txBody>
          <a:bodyPr/>
          <a:lstStyle>
            <a:lvl1pPr>
              <a:defRPr sz="1400"/>
            </a:lvl1pPr>
          </a:lstStyle>
          <a:p>
            <a:fld id="{4751BA5A-DCB0-457D-A07D-177B87165871}" type="datetime1">
              <a:rPr kumimoji="1" lang="ja-JP" altLang="en-US" smtClean="0"/>
              <a:t>12/09/04</a:t>
            </a:fld>
            <a:endParaRPr kumimoji="1" lang="ja-JP" altLang="en-US"/>
          </a:p>
        </p:txBody>
      </p:sp>
      <p:sp>
        <p:nvSpPr>
          <p:cNvPr id="17" name="フッター プレースホルダー 16"/>
          <p:cNvSpPr>
            <a:spLocks noGrp="1"/>
          </p:cNvSpPr>
          <p:nvPr>
            <p:ph type="ftr" sz="quarter" idx="11"/>
          </p:nvPr>
        </p:nvSpPr>
        <p:spPr>
          <a:xfrm>
            <a:off x="2898648" y="6355080"/>
            <a:ext cx="3474720" cy="365760"/>
          </a:xfrm>
        </p:spPr>
        <p:txBody>
          <a:bodyPr/>
          <a:lstStyle/>
          <a:p>
            <a:endParaRPr kumimoji="1" lang="ja-JP" altLang="en-US"/>
          </a:p>
        </p:txBody>
      </p:sp>
      <p:sp>
        <p:nvSpPr>
          <p:cNvPr id="29" name="スライド番号プレースホルダー 28"/>
          <p:cNvSpPr>
            <a:spLocks noGrp="1"/>
          </p:cNvSpPr>
          <p:nvPr>
            <p:ph type="sldNum" sz="quarter" idx="12"/>
          </p:nvPr>
        </p:nvSpPr>
        <p:spPr>
          <a:xfrm>
            <a:off x="1216152" y="6355080"/>
            <a:ext cx="1219200" cy="365760"/>
          </a:xfrm>
        </p:spPr>
        <p:txBody>
          <a:bodyPr/>
          <a:lstStyle/>
          <a:p>
            <a:fld id="{A0991040-2520-4429-8BC5-5E59ED1BF86A}" type="slidenum">
              <a:rPr kumimoji="1" lang="ja-JP" altLang="en-US" smtClean="0"/>
              <a:t>‹#›</a:t>
            </a:fld>
            <a:endParaRPr kumimoji="1" lang="ja-JP" altLang="en-US"/>
          </a:p>
        </p:txBody>
      </p:sp>
      <p:sp>
        <p:nvSpPr>
          <p:cNvPr id="21" name="正方形/長方形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正方形/長方形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正方形/長方形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正方形/長方形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FDDFFF93-0A40-48DB-A112-56B1C1A407F5}" type="datetime1">
              <a:rPr kumimoji="1" lang="ja-JP" altLang="en-US" smtClean="0"/>
              <a:t>12/09/04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0991040-2520-4429-8BC5-5E59ED1BF86A}"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24133052-0E65-4A15-AD7A-322E68B5F2FA}" type="datetime1">
              <a:rPr kumimoji="1" lang="ja-JP" altLang="en-US" smtClean="0"/>
              <a:t>12/09/04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0991040-2520-4429-8BC5-5E59ED1BF86A}" type="slidenum">
              <a:rPr kumimoji="1" lang="ja-JP" altLang="en-US" smtClean="0"/>
              <a:t>‹#›</a:t>
            </a:fld>
            <a:endParaRPr kumimoji="1" lang="ja-JP" altLang="en-US"/>
          </a:p>
        </p:txBody>
      </p:sp>
      <p:sp>
        <p:nvSpPr>
          <p:cNvPr id="7" name="直線コネクタ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二等辺三角形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直線コネクタ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4" name="日付プレースホルダー 3"/>
          <p:cNvSpPr>
            <a:spLocks noGrp="1"/>
          </p:cNvSpPr>
          <p:nvPr>
            <p:ph type="dt" sz="half" idx="10"/>
          </p:nvPr>
        </p:nvSpPr>
        <p:spPr/>
        <p:txBody>
          <a:bodyPr/>
          <a:lstStyle/>
          <a:p>
            <a:fld id="{099648D0-7E6E-4CFA-8C3C-F15E1A0ED8C6}" type="datetime1">
              <a:rPr kumimoji="1" lang="ja-JP" altLang="en-US" smtClean="0"/>
              <a:t>12/09/04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0991040-2520-4429-8BC5-5E59ED1BF86A}" type="slidenum">
              <a:rPr kumimoji="1" lang="ja-JP" altLang="en-US" smtClean="0"/>
              <a:t>‹#›</a:t>
            </a:fld>
            <a:endParaRPr kumimoji="1" lang="ja-JP" altLang="en-US"/>
          </a:p>
        </p:txBody>
      </p:sp>
      <p:sp>
        <p:nvSpPr>
          <p:cNvPr id="8" name="コンテンツ プレースホルダー 7"/>
          <p:cNvSpPr>
            <a:spLocks noGrp="1"/>
          </p:cNvSpPr>
          <p:nvPr>
            <p:ph sz="quarter" idx="1"/>
          </p:nvPr>
        </p:nvSpPr>
        <p:spPr>
          <a:xfrm>
            <a:off x="457200" y="1219200"/>
            <a:ext cx="8229600" cy="493776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マスター テキストの書式設定</a:t>
            </a:r>
          </a:p>
        </p:txBody>
      </p:sp>
      <p:sp>
        <p:nvSpPr>
          <p:cNvPr id="4" name="日付プレースホルダー 3"/>
          <p:cNvSpPr>
            <a:spLocks noGrp="1"/>
          </p:cNvSpPr>
          <p:nvPr>
            <p:ph type="dt" sz="half" idx="10"/>
          </p:nvPr>
        </p:nvSpPr>
        <p:spPr>
          <a:xfrm>
            <a:off x="6400800" y="6355080"/>
            <a:ext cx="2286000" cy="365760"/>
          </a:xfrm>
        </p:spPr>
        <p:txBody>
          <a:bodyPr/>
          <a:lstStyle/>
          <a:p>
            <a:fld id="{A7F4ADB1-24CB-4D08-85CA-D1730146172C}" type="datetime1">
              <a:rPr kumimoji="1" lang="ja-JP" altLang="en-US" smtClean="0"/>
              <a:t>12/09/04</a:t>
            </a:fld>
            <a:endParaRPr kumimoji="1" lang="ja-JP" altLang="en-US"/>
          </a:p>
        </p:txBody>
      </p:sp>
      <p:sp>
        <p:nvSpPr>
          <p:cNvPr id="5" name="フッター プレースホルダー 4"/>
          <p:cNvSpPr>
            <a:spLocks noGrp="1"/>
          </p:cNvSpPr>
          <p:nvPr>
            <p:ph type="ftr" sz="quarter" idx="11"/>
          </p:nvPr>
        </p:nvSpPr>
        <p:spPr>
          <a:xfrm>
            <a:off x="2898648" y="6355080"/>
            <a:ext cx="3474720" cy="365760"/>
          </a:xfrm>
        </p:spPr>
        <p:txBody>
          <a:bodyPr/>
          <a:lstStyle/>
          <a:p>
            <a:endParaRPr kumimoji="1" lang="ja-JP" altLang="en-US"/>
          </a:p>
        </p:txBody>
      </p:sp>
      <p:sp>
        <p:nvSpPr>
          <p:cNvPr id="6" name="スライド番号プレースホルダー 5"/>
          <p:cNvSpPr>
            <a:spLocks noGrp="1"/>
          </p:cNvSpPr>
          <p:nvPr>
            <p:ph type="sldNum" sz="quarter" idx="12"/>
          </p:nvPr>
        </p:nvSpPr>
        <p:spPr>
          <a:xfrm>
            <a:off x="1069848" y="6355080"/>
            <a:ext cx="1520952" cy="365760"/>
          </a:xfrm>
        </p:spPr>
        <p:txBody>
          <a:bodyPr/>
          <a:lstStyle/>
          <a:p>
            <a:fld id="{A0991040-2520-4429-8BC5-5E59ED1BF86A}" type="slidenum">
              <a:rPr kumimoji="1" lang="ja-JP" altLang="en-US" smtClean="0"/>
              <a:t>‹#›</a:t>
            </a:fld>
            <a:endParaRPr kumimoji="1" lang="ja-JP" altLang="en-US"/>
          </a:p>
        </p:txBody>
      </p:sp>
      <p:sp>
        <p:nvSpPr>
          <p:cNvPr id="7" name="正方形/長方形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正方形/長方形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smtClean="0"/>
              <a:t>マスター タイトルの書式設定</a:t>
            </a:r>
            <a:endParaRPr kumimoji="0" lang="en-US"/>
          </a:p>
        </p:txBody>
      </p:sp>
      <p:sp>
        <p:nvSpPr>
          <p:cNvPr id="5" name="日付プレースホルダー 4"/>
          <p:cNvSpPr>
            <a:spLocks noGrp="1"/>
          </p:cNvSpPr>
          <p:nvPr>
            <p:ph type="dt" sz="half" idx="10"/>
          </p:nvPr>
        </p:nvSpPr>
        <p:spPr/>
        <p:txBody>
          <a:bodyPr/>
          <a:lstStyle/>
          <a:p>
            <a:fld id="{B8DDF4C7-42E5-4E57-98C0-DA1F2BC5EC2A}" type="datetime1">
              <a:rPr kumimoji="1" lang="ja-JP" altLang="en-US" smtClean="0"/>
              <a:t>12/09/04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0991040-2520-4429-8BC5-5E59ED1BF86A}" type="slidenum">
              <a:rPr kumimoji="1" lang="ja-JP" altLang="en-US" smtClean="0"/>
              <a:t>‹#›</a:t>
            </a:fld>
            <a:endParaRPr kumimoji="1" lang="ja-JP" altLang="en-US"/>
          </a:p>
        </p:txBody>
      </p:sp>
      <p:sp>
        <p:nvSpPr>
          <p:cNvPr id="9" name="コンテンツ プレースホルダー 8"/>
          <p:cNvSpPr>
            <a:spLocks noGrp="1"/>
          </p:cNvSpPr>
          <p:nvPr>
            <p:ph sz="quarter" idx="1"/>
          </p:nvPr>
        </p:nvSpPr>
        <p:spPr>
          <a:xfrm>
            <a:off x="457200" y="1219200"/>
            <a:ext cx="4041648" cy="493776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1" name="コンテンツ プレースホルダー 10"/>
          <p:cNvSpPr>
            <a:spLocks noGrp="1"/>
          </p:cNvSpPr>
          <p:nvPr>
            <p:ph sz="quarter" idx="2"/>
          </p:nvPr>
        </p:nvSpPr>
        <p:spPr>
          <a:xfrm>
            <a:off x="4632198" y="1216152"/>
            <a:ext cx="4041648" cy="493776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nchor="ctr"/>
          <a:lstStyle>
            <a:lvl1pPr>
              <a:defRPr/>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4" name="テキスト プレースホルダー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7" name="日付プレースホルダー 6"/>
          <p:cNvSpPr>
            <a:spLocks noGrp="1"/>
          </p:cNvSpPr>
          <p:nvPr>
            <p:ph type="dt" sz="half" idx="10"/>
          </p:nvPr>
        </p:nvSpPr>
        <p:spPr/>
        <p:txBody>
          <a:bodyPr/>
          <a:lstStyle/>
          <a:p>
            <a:fld id="{7F7385B0-EB2C-4201-8C06-7818A428F2AC}" type="datetime1">
              <a:rPr kumimoji="1" lang="ja-JP" altLang="en-US" smtClean="0"/>
              <a:t>12/09/04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0991040-2520-4429-8BC5-5E59ED1BF86A}" type="slidenum">
              <a:rPr kumimoji="1" lang="ja-JP" altLang="en-US" smtClean="0"/>
              <a:t>‹#›</a:t>
            </a:fld>
            <a:endParaRPr kumimoji="1" lang="ja-JP" altLang="en-US"/>
          </a:p>
        </p:txBody>
      </p:sp>
      <p:sp>
        <p:nvSpPr>
          <p:cNvPr id="11" name="コンテンツ プレースホルダー 10"/>
          <p:cNvSpPr>
            <a:spLocks noGrp="1"/>
          </p:cNvSpPr>
          <p:nvPr>
            <p:ph sz="quarter" idx="2"/>
          </p:nvPr>
        </p:nvSpPr>
        <p:spPr>
          <a:xfrm>
            <a:off x="457200" y="2133600"/>
            <a:ext cx="4038600" cy="40386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3" name="コンテンツ プレースホルダー 12"/>
          <p:cNvSpPr>
            <a:spLocks noGrp="1"/>
          </p:cNvSpPr>
          <p:nvPr>
            <p:ph sz="quarter" idx="4"/>
          </p:nvPr>
        </p:nvSpPr>
        <p:spPr>
          <a:xfrm>
            <a:off x="4648200" y="2133600"/>
            <a:ext cx="4038600" cy="40386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smtClean="0"/>
              <a:t>マスター タイトルの書式設定</a:t>
            </a:r>
            <a:endParaRPr kumimoji="0" lang="en-US"/>
          </a:p>
        </p:txBody>
      </p:sp>
      <p:sp>
        <p:nvSpPr>
          <p:cNvPr id="3" name="日付プレースホルダー 2"/>
          <p:cNvSpPr>
            <a:spLocks noGrp="1"/>
          </p:cNvSpPr>
          <p:nvPr>
            <p:ph type="dt" sz="half" idx="10"/>
          </p:nvPr>
        </p:nvSpPr>
        <p:spPr/>
        <p:txBody>
          <a:bodyPr/>
          <a:lstStyle/>
          <a:p>
            <a:fld id="{48E6309A-EC0C-4879-84FB-F0107A94F1A6}" type="datetime1">
              <a:rPr kumimoji="1" lang="ja-JP" altLang="en-US" smtClean="0"/>
              <a:t>12/09/04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0991040-2520-4429-8BC5-5E59ED1BF86A}" type="slidenum">
              <a:rPr kumimoji="1" lang="ja-JP" altLang="en-US" smtClean="0"/>
              <a:t>‹#›</a:t>
            </a:fld>
            <a:endParaRPr kumimoji="1" lang="ja-JP" alt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189C5BF-94F8-4DD0-8643-9EDDC4BB206E}" type="datetime1">
              <a:rPr kumimoji="1" lang="ja-JP" altLang="en-US" smtClean="0"/>
              <a:t>12/09/04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0991040-2520-4429-8BC5-5E59ED1BF86A}" type="slidenum">
              <a:rPr kumimoji="1" lang="ja-JP" altLang="en-US" smtClean="0"/>
              <a:t>‹#›</a:t>
            </a:fld>
            <a:endParaRPr kumimoji="1" lang="ja-JP" altLang="en-US"/>
          </a:p>
        </p:txBody>
      </p:sp>
      <p:sp>
        <p:nvSpPr>
          <p:cNvPr id="5" name="直線コネクタ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マスター テキストの書式設定</a:t>
            </a:r>
          </a:p>
        </p:txBody>
      </p:sp>
      <p:sp>
        <p:nvSpPr>
          <p:cNvPr id="5" name="日付プレースホルダー 4"/>
          <p:cNvSpPr>
            <a:spLocks noGrp="1"/>
          </p:cNvSpPr>
          <p:nvPr>
            <p:ph type="dt" sz="half" idx="10"/>
          </p:nvPr>
        </p:nvSpPr>
        <p:spPr/>
        <p:txBody>
          <a:bodyPr/>
          <a:lstStyle/>
          <a:p>
            <a:fld id="{7CE91CF0-AC79-4E3D-A433-1FB927BF8287}" type="datetime1">
              <a:rPr kumimoji="1" lang="ja-JP" altLang="en-US" smtClean="0"/>
              <a:t>12/09/04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0991040-2520-4429-8BC5-5E59ED1BF86A}" type="slidenum">
              <a:rPr kumimoji="1" lang="ja-JP" altLang="en-US" smtClean="0"/>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直線コネクタ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コンテンツ プレースホルダー 11"/>
          <p:cNvSpPr>
            <a:spLocks noGrp="1"/>
          </p:cNvSpPr>
          <p:nvPr>
            <p:ph sz="quarter" idx="1"/>
          </p:nvPr>
        </p:nvSpPr>
        <p:spPr>
          <a:xfrm>
            <a:off x="304800" y="304800"/>
            <a:ext cx="5715000" cy="57150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ja-JP" altLang="en-US" smtClean="0"/>
              <a:t>マスター タイトルの書式設定</a:t>
            </a:r>
            <a:endParaRPr kumimoji="0" lang="en-US"/>
          </a:p>
        </p:txBody>
      </p:sp>
      <p:sp>
        <p:nvSpPr>
          <p:cNvPr id="3" name="図プレースホルダー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ja-JP" altLang="en-US" smtClean="0"/>
              <a:t>アイコンをクリックして図を追加</a:t>
            </a:r>
            <a:endParaRPr kumimoji="0" lang="en-US" dirty="0"/>
          </a:p>
        </p:txBody>
      </p:sp>
      <p:sp>
        <p:nvSpPr>
          <p:cNvPr id="4" name="テキスト プレースホルダー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ja-JP" altLang="en-US" smtClean="0"/>
              <a:t>マスター テキストの書式設定</a:t>
            </a:r>
          </a:p>
        </p:txBody>
      </p:sp>
      <p:sp>
        <p:nvSpPr>
          <p:cNvPr id="5" name="日付プレースホルダー 4"/>
          <p:cNvSpPr>
            <a:spLocks noGrp="1"/>
          </p:cNvSpPr>
          <p:nvPr>
            <p:ph type="dt" sz="half" idx="10"/>
          </p:nvPr>
        </p:nvSpPr>
        <p:spPr/>
        <p:txBody>
          <a:bodyPr/>
          <a:lstStyle/>
          <a:p>
            <a:fld id="{DD2DE0D0-C5E5-4CB7-B2EC-A3A9C0446AEC}" type="datetime1">
              <a:rPr kumimoji="1" lang="ja-JP" altLang="en-US" smtClean="0"/>
              <a:t>12/09/04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0991040-2520-4429-8BC5-5E59ED1BF86A}" type="slidenum">
              <a:rPr kumimoji="1" lang="ja-JP" altLang="en-US" smtClean="0"/>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タイトル プレースホルダー 21"/>
          <p:cNvSpPr>
            <a:spLocks noGrp="1"/>
          </p:cNvSpPr>
          <p:nvPr>
            <p:ph type="title"/>
          </p:nvPr>
        </p:nvSpPr>
        <p:spPr>
          <a:xfrm>
            <a:off x="457200" y="152400"/>
            <a:ext cx="8229600" cy="990600"/>
          </a:xfrm>
          <a:prstGeom prst="rect">
            <a:avLst/>
          </a:prstGeom>
        </p:spPr>
        <p:txBody>
          <a:bodyPr vert="horz" anchor="b" anchorCtr="0">
            <a:normAutofit/>
          </a:bodyPr>
          <a:lstStyle/>
          <a:p>
            <a:r>
              <a:rPr kumimoji="0" lang="ja-JP" altLang="en-US" smtClean="0"/>
              <a:t>マスター タイトルの書式設定</a:t>
            </a:r>
            <a:endParaRPr kumimoji="0" lang="en-US"/>
          </a:p>
        </p:txBody>
      </p:sp>
      <p:sp>
        <p:nvSpPr>
          <p:cNvPr id="13" name="テキスト プレースホルダー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ー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8189E599-C434-471F-AAEF-EF38624FBB39}" type="datetime1">
              <a:rPr kumimoji="1" lang="ja-JP" altLang="en-US" smtClean="0"/>
              <a:t>12/09/04</a:t>
            </a:fld>
            <a:endParaRPr kumimoji="1" lang="ja-JP" altLang="en-US"/>
          </a:p>
        </p:txBody>
      </p:sp>
      <p:sp>
        <p:nvSpPr>
          <p:cNvPr id="3" name="フッター プレースホルダー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kumimoji="1" lang="ja-JP" altLang="en-US"/>
          </a:p>
        </p:txBody>
      </p:sp>
      <p:sp>
        <p:nvSpPr>
          <p:cNvPr id="23" name="スライド番号プレースホルダー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A0991040-2520-4429-8BC5-5E59ED1BF86A}" type="slidenum">
              <a:rPr kumimoji="1" lang="ja-JP" altLang="en-US" smtClean="0"/>
              <a:t>‹#›</a:t>
            </a:fld>
            <a:endParaRPr kumimoji="1" lang="ja-JP" altLang="en-US"/>
          </a:p>
        </p:txBody>
      </p:sp>
      <p:sp>
        <p:nvSpPr>
          <p:cNvPr id="28" name="直線コネクタ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直線コネクタ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二等辺三角形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1"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1"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1"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1"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1"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1"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1"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1"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1"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1" lang="en-US" sz="1200" kern="1200" smtClean="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10.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 Id="rId3"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oflan.lion.co.jp/" TargetMode="External"/><Relationship Id="rId4" Type="http://schemas.openxmlformats.org/officeDocument/2006/relationships/hyperlink" Target="http://www.wanpug.com/" TargetMode="External"/><Relationship Id="rId1" Type="http://schemas.openxmlformats.org/officeDocument/2006/relationships/slideLayout" Target="../slideLayouts/slideLayout2.xml"/><Relationship Id="rId2" Type="http://schemas.openxmlformats.org/officeDocument/2006/relationships/hyperlink" Target="http://www.kao.com/jp"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691680" y="2420888"/>
            <a:ext cx="6460232" cy="886250"/>
          </a:xfrm>
        </p:spPr>
        <p:txBody>
          <a:bodyPr>
            <a:normAutofit fontScale="90000"/>
          </a:bodyPr>
          <a:lstStyle/>
          <a:p>
            <a:pPr algn="ctr"/>
            <a:r>
              <a:rPr lang="ja-JP" altLang="en-US" sz="3600" dirty="0"/>
              <a:t>バラエティ・</a:t>
            </a:r>
            <a:r>
              <a:rPr lang="ja-JP" altLang="en-US" sz="3600" dirty="0" smtClean="0"/>
              <a:t>シーキングと同行者</a:t>
            </a:r>
            <a:endParaRPr kumimoji="1" lang="ja-JP" altLang="en-US" sz="3600" dirty="0"/>
          </a:p>
        </p:txBody>
      </p:sp>
      <p:sp>
        <p:nvSpPr>
          <p:cNvPr id="3" name="サブタイトル 2"/>
          <p:cNvSpPr>
            <a:spLocks noGrp="1"/>
          </p:cNvSpPr>
          <p:nvPr>
            <p:ph type="subTitle" idx="1"/>
          </p:nvPr>
        </p:nvSpPr>
        <p:spPr>
          <a:xfrm>
            <a:off x="2771800" y="3861048"/>
            <a:ext cx="5328592" cy="788690"/>
          </a:xfrm>
        </p:spPr>
        <p:txBody>
          <a:bodyPr>
            <a:normAutofit fontScale="92500" lnSpcReduction="20000"/>
          </a:bodyPr>
          <a:lstStyle/>
          <a:p>
            <a:r>
              <a:rPr lang="zh-TW" altLang="en-US" sz="2900" dirty="0"/>
              <a:t>伊丹綾香　今村真夕　</a:t>
            </a:r>
            <a:r>
              <a:rPr lang="zh-TW" altLang="en-US" sz="2900" dirty="0" smtClean="0"/>
              <a:t>川田健人</a:t>
            </a:r>
            <a:r>
              <a:rPr lang="ja-JP" altLang="en-US" sz="2900" dirty="0" smtClean="0"/>
              <a:t>　</a:t>
            </a:r>
            <a:r>
              <a:rPr lang="zh-TW" altLang="en-US" sz="2900" dirty="0" smtClean="0"/>
              <a:t>河野友奈</a:t>
            </a:r>
            <a:r>
              <a:rPr lang="zh-TW" altLang="en-US" sz="2900" dirty="0"/>
              <a:t>　藤江宏多</a:t>
            </a:r>
          </a:p>
          <a:p>
            <a:endParaRPr kumimoji="1" lang="ja-JP" altLang="en-US" dirty="0"/>
          </a:p>
        </p:txBody>
      </p:sp>
      <p:sp>
        <p:nvSpPr>
          <p:cNvPr id="4" name="スライド番号プレースホルダー 3"/>
          <p:cNvSpPr>
            <a:spLocks noGrp="1"/>
          </p:cNvSpPr>
          <p:nvPr>
            <p:ph type="sldNum" sz="quarter" idx="12"/>
          </p:nvPr>
        </p:nvSpPr>
        <p:spPr/>
        <p:txBody>
          <a:bodyPr/>
          <a:lstStyle/>
          <a:p>
            <a:fld id="{A0991040-2520-4429-8BC5-5E59ED1BF86A}" type="slidenum">
              <a:rPr kumimoji="1" lang="ja-JP" altLang="en-US" smtClean="0"/>
              <a:t>1</a:t>
            </a:fld>
            <a:endParaRPr kumimoji="1" lang="ja-JP" altLang="en-US"/>
          </a:p>
        </p:txBody>
      </p:sp>
    </p:spTree>
    <p:extLst>
      <p:ext uri="{BB962C8B-B14F-4D97-AF65-F5344CB8AC3E}">
        <p14:creationId xmlns:p14="http://schemas.microsoft.com/office/powerpoint/2010/main" val="87445284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バラエティ・シーキングが引き起こされる要因</a:t>
            </a:r>
            <a:endParaRPr kumimoji="1" lang="ja-JP" altLang="en-US" dirty="0"/>
          </a:p>
        </p:txBody>
      </p:sp>
      <p:sp>
        <p:nvSpPr>
          <p:cNvPr id="4" name="スライド番号プレースホルダー 3"/>
          <p:cNvSpPr>
            <a:spLocks noGrp="1"/>
          </p:cNvSpPr>
          <p:nvPr>
            <p:ph type="sldNum" sz="quarter" idx="12"/>
          </p:nvPr>
        </p:nvSpPr>
        <p:spPr/>
        <p:txBody>
          <a:bodyPr/>
          <a:lstStyle/>
          <a:p>
            <a:fld id="{A0991040-2520-4429-8BC5-5E59ED1BF86A}" type="slidenum">
              <a:rPr kumimoji="1" lang="ja-JP" altLang="en-US" smtClean="0"/>
              <a:t>10</a:t>
            </a:fld>
            <a:endParaRPr kumimoji="1" lang="ja-JP" altLang="en-US"/>
          </a:p>
        </p:txBody>
      </p:sp>
      <p:pic>
        <p:nvPicPr>
          <p:cNvPr id="6" name="図 5"/>
          <p:cNvPicPr>
            <a:picLocks noChangeAspect="1"/>
          </p:cNvPicPr>
          <p:nvPr/>
        </p:nvPicPr>
        <p:blipFill>
          <a:blip r:embed="rId3"/>
          <a:stretch>
            <a:fillRect/>
          </a:stretch>
        </p:blipFill>
        <p:spPr>
          <a:xfrm>
            <a:off x="-7190" y="1088300"/>
            <a:ext cx="9096564" cy="5259740"/>
          </a:xfrm>
          <a:prstGeom prst="rect">
            <a:avLst/>
          </a:prstGeom>
        </p:spPr>
      </p:pic>
      <p:sp>
        <p:nvSpPr>
          <p:cNvPr id="9" name="円/楕円 8"/>
          <p:cNvSpPr/>
          <p:nvPr/>
        </p:nvSpPr>
        <p:spPr>
          <a:xfrm>
            <a:off x="2555776" y="3140968"/>
            <a:ext cx="1296144" cy="2016224"/>
          </a:xfrm>
          <a:prstGeom prst="ellipse">
            <a:avLst/>
          </a:prstGeom>
          <a:no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7195561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考慮集合に着目した理由</a:t>
            </a:r>
            <a:endParaRPr kumimoji="1" lang="ja-JP" altLang="en-US" dirty="0"/>
          </a:p>
        </p:txBody>
      </p:sp>
      <p:sp>
        <p:nvSpPr>
          <p:cNvPr id="3" name="スライド番号プレースホルダー 2"/>
          <p:cNvSpPr>
            <a:spLocks noGrp="1"/>
          </p:cNvSpPr>
          <p:nvPr>
            <p:ph type="sldNum" sz="quarter" idx="12"/>
          </p:nvPr>
        </p:nvSpPr>
        <p:spPr/>
        <p:txBody>
          <a:bodyPr/>
          <a:lstStyle/>
          <a:p>
            <a:fld id="{A0991040-2520-4429-8BC5-5E59ED1BF86A}" type="slidenum">
              <a:rPr kumimoji="1" lang="ja-JP" altLang="en-US" smtClean="0"/>
              <a:t>11</a:t>
            </a:fld>
            <a:endParaRPr kumimoji="1" lang="ja-JP" altLang="en-US"/>
          </a:p>
        </p:txBody>
      </p:sp>
      <p:sp>
        <p:nvSpPr>
          <p:cNvPr id="5" name="角丸四角形 4"/>
          <p:cNvSpPr/>
          <p:nvPr/>
        </p:nvSpPr>
        <p:spPr>
          <a:xfrm>
            <a:off x="143508" y="4509120"/>
            <a:ext cx="8928992" cy="1656184"/>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schemeClr val="tx1"/>
                </a:solidFill>
              </a:rPr>
              <a:t>購買行動の一種であるバラエティ・シーキング</a:t>
            </a:r>
            <a:endParaRPr lang="en-US" altLang="ja-JP" sz="2800" dirty="0" smtClean="0">
              <a:solidFill>
                <a:schemeClr val="tx1"/>
              </a:solidFill>
            </a:endParaRPr>
          </a:p>
          <a:p>
            <a:pPr algn="ctr"/>
            <a:r>
              <a:rPr lang="ja-JP" altLang="en-US" sz="2800" dirty="0" smtClean="0">
                <a:solidFill>
                  <a:schemeClr val="tx1"/>
                </a:solidFill>
              </a:rPr>
              <a:t>においても、考慮集合が深く関係している。</a:t>
            </a:r>
            <a:endParaRPr lang="en-US" altLang="ja-JP" sz="2800" dirty="0" smtClean="0">
              <a:solidFill>
                <a:schemeClr val="tx1"/>
              </a:solidFill>
            </a:endParaRPr>
          </a:p>
        </p:txBody>
      </p:sp>
      <p:grpSp>
        <p:nvGrpSpPr>
          <p:cNvPr id="9" name="グループ化 8"/>
          <p:cNvGrpSpPr/>
          <p:nvPr/>
        </p:nvGrpSpPr>
        <p:grpSpPr>
          <a:xfrm>
            <a:off x="107504" y="1674936"/>
            <a:ext cx="8892480" cy="2016224"/>
            <a:chOff x="-5150" y="1844824"/>
            <a:chExt cx="8892480" cy="2016224"/>
          </a:xfrm>
        </p:grpSpPr>
        <p:sp>
          <p:nvSpPr>
            <p:cNvPr id="4" name="テキスト ボックス 3"/>
            <p:cNvSpPr txBox="1"/>
            <p:nvPr/>
          </p:nvSpPr>
          <p:spPr>
            <a:xfrm>
              <a:off x="323528" y="1918573"/>
              <a:ext cx="8563802" cy="1815882"/>
            </a:xfrm>
            <a:prstGeom prst="rect">
              <a:avLst/>
            </a:prstGeom>
            <a:noFill/>
          </p:spPr>
          <p:txBody>
            <a:bodyPr wrap="square" rtlCol="0">
              <a:spAutoFit/>
            </a:bodyPr>
            <a:lstStyle/>
            <a:p>
              <a:r>
                <a:rPr kumimoji="1" lang="ja-JP" altLang="en-US" sz="2800" dirty="0" smtClean="0"/>
                <a:t>まず考慮集合を形成し、考慮集合に含まれるブランドの中から購買するブランドを選択するといった絞込みのプロセスを介した段階的なブランド選択は多くのブランド選択において日常的に行われている　（斎藤、</a:t>
              </a:r>
              <a:r>
                <a:rPr kumimoji="1" lang="en-US" altLang="ja-JP" sz="2800" dirty="0" smtClean="0"/>
                <a:t>2000</a:t>
              </a:r>
              <a:r>
                <a:rPr kumimoji="1" lang="ja-JP" altLang="en-US" sz="2800" dirty="0" smtClean="0"/>
                <a:t>）</a:t>
              </a:r>
              <a:endParaRPr kumimoji="1" lang="ja-JP" altLang="en-US" sz="2800" dirty="0"/>
            </a:p>
          </p:txBody>
        </p:sp>
        <p:sp>
          <p:nvSpPr>
            <p:cNvPr id="8" name="角丸四角形 7"/>
            <p:cNvSpPr/>
            <p:nvPr/>
          </p:nvSpPr>
          <p:spPr>
            <a:xfrm>
              <a:off x="-5150" y="1844824"/>
              <a:ext cx="8892480" cy="2016224"/>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0" name="下矢印 9"/>
          <p:cNvSpPr/>
          <p:nvPr/>
        </p:nvSpPr>
        <p:spPr>
          <a:xfrm>
            <a:off x="3686402" y="3767208"/>
            <a:ext cx="1656184" cy="597896"/>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対角する 2 つの角を切り取った四角形 10"/>
          <p:cNvSpPr/>
          <p:nvPr/>
        </p:nvSpPr>
        <p:spPr>
          <a:xfrm>
            <a:off x="755576" y="4509120"/>
            <a:ext cx="7776864" cy="1656184"/>
          </a:xfrm>
          <a:prstGeom prst="snip2Diag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5575524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雲 50"/>
          <p:cNvSpPr/>
          <p:nvPr/>
        </p:nvSpPr>
        <p:spPr>
          <a:xfrm>
            <a:off x="2236016" y="5559070"/>
            <a:ext cx="2288250" cy="806387"/>
          </a:xfrm>
          <a:prstGeom prst="cloud">
            <a:avLst/>
          </a:prstGeom>
          <a:noFill/>
          <a:ln w="38100">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p>
        </p:txBody>
      </p:sp>
      <p:sp>
        <p:nvSpPr>
          <p:cNvPr id="2" name="タイトル 1"/>
          <p:cNvSpPr>
            <a:spLocks noGrp="1"/>
          </p:cNvSpPr>
          <p:nvPr>
            <p:ph type="title"/>
          </p:nvPr>
        </p:nvSpPr>
        <p:spPr/>
        <p:txBody>
          <a:bodyPr/>
          <a:lstStyle/>
          <a:p>
            <a:r>
              <a:rPr kumimoji="1" lang="ja-JP" altLang="en-US" dirty="0" smtClean="0"/>
              <a:t>考慮集合</a:t>
            </a:r>
            <a:endParaRPr kumimoji="1" lang="ja-JP" altLang="en-US" dirty="0"/>
          </a:p>
        </p:txBody>
      </p:sp>
      <p:sp>
        <p:nvSpPr>
          <p:cNvPr id="4" name="スライド番号プレースホルダー 3"/>
          <p:cNvSpPr>
            <a:spLocks noGrp="1"/>
          </p:cNvSpPr>
          <p:nvPr>
            <p:ph type="sldNum" sz="quarter" idx="12"/>
          </p:nvPr>
        </p:nvSpPr>
        <p:spPr/>
        <p:txBody>
          <a:bodyPr/>
          <a:lstStyle/>
          <a:p>
            <a:fld id="{A0991040-2520-4429-8BC5-5E59ED1BF86A}" type="slidenum">
              <a:rPr kumimoji="1" lang="ja-JP" altLang="en-US" smtClean="0"/>
              <a:t>12</a:t>
            </a:fld>
            <a:endParaRPr kumimoji="1" lang="ja-JP" altLang="en-US"/>
          </a:p>
        </p:txBody>
      </p:sp>
      <p:sp>
        <p:nvSpPr>
          <p:cNvPr id="3" name="コンテンツ プレースホルダー 2"/>
          <p:cNvSpPr>
            <a:spLocks noGrp="1"/>
          </p:cNvSpPr>
          <p:nvPr>
            <p:ph sz="quarter" idx="1"/>
          </p:nvPr>
        </p:nvSpPr>
        <p:spPr>
          <a:xfrm>
            <a:off x="488777" y="1281816"/>
            <a:ext cx="946448" cy="460648"/>
          </a:xfrm>
        </p:spPr>
        <p:txBody>
          <a:bodyPr>
            <a:normAutofit lnSpcReduction="10000"/>
          </a:bodyPr>
          <a:lstStyle/>
          <a:p>
            <a:pPr marL="0" indent="0">
              <a:buNone/>
            </a:pPr>
            <a:r>
              <a:rPr kumimoji="1" lang="ja-JP" altLang="en-US" dirty="0" smtClean="0"/>
              <a:t>定義</a:t>
            </a:r>
            <a:endParaRPr kumimoji="1" lang="ja-JP" altLang="en-US" dirty="0"/>
          </a:p>
        </p:txBody>
      </p:sp>
      <p:grpSp>
        <p:nvGrpSpPr>
          <p:cNvPr id="5" name="グループ化 4"/>
          <p:cNvGrpSpPr/>
          <p:nvPr/>
        </p:nvGrpSpPr>
        <p:grpSpPr>
          <a:xfrm>
            <a:off x="622962" y="1731150"/>
            <a:ext cx="7909477" cy="983728"/>
            <a:chOff x="582213" y="2710442"/>
            <a:chExt cx="7134086" cy="830997"/>
          </a:xfrm>
        </p:grpSpPr>
        <p:sp>
          <p:nvSpPr>
            <p:cNvPr id="8" name="テキスト ボックス 7"/>
            <p:cNvSpPr txBox="1"/>
            <p:nvPr/>
          </p:nvSpPr>
          <p:spPr>
            <a:xfrm>
              <a:off x="668342" y="2833553"/>
              <a:ext cx="7047957" cy="701978"/>
            </a:xfrm>
            <a:prstGeom prst="rect">
              <a:avLst/>
            </a:prstGeom>
            <a:noFill/>
          </p:spPr>
          <p:txBody>
            <a:bodyPr wrap="square" rtlCol="0">
              <a:spAutoFit/>
            </a:bodyPr>
            <a:lstStyle/>
            <a:p>
              <a:r>
                <a:rPr kumimoji="1" lang="ja-JP" altLang="en-US" sz="2400" dirty="0" smtClean="0"/>
                <a:t>購買の際の、最終的な選択肢となり、</a:t>
              </a:r>
              <a:endParaRPr kumimoji="1" lang="en-US" altLang="ja-JP" sz="2400" dirty="0" smtClean="0"/>
            </a:p>
            <a:p>
              <a:r>
                <a:rPr kumimoji="1" lang="ja-JP" altLang="en-US" sz="2400" dirty="0" smtClean="0"/>
                <a:t>比較検討の対象となった製品の集まり　　（佐々木、</a:t>
              </a:r>
              <a:r>
                <a:rPr kumimoji="1" lang="en-US" altLang="ja-JP" sz="2400" dirty="0" smtClean="0"/>
                <a:t>1996)</a:t>
              </a:r>
            </a:p>
          </p:txBody>
        </p:sp>
        <p:sp>
          <p:nvSpPr>
            <p:cNvPr id="20" name="正方形/長方形 19"/>
            <p:cNvSpPr/>
            <p:nvPr/>
          </p:nvSpPr>
          <p:spPr>
            <a:xfrm>
              <a:off x="582213" y="2710442"/>
              <a:ext cx="7134086" cy="83099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9" name="図形グループ 48"/>
          <p:cNvGrpSpPr/>
          <p:nvPr/>
        </p:nvGrpSpPr>
        <p:grpSpPr>
          <a:xfrm>
            <a:off x="870301" y="2726192"/>
            <a:ext cx="6592103" cy="3497682"/>
            <a:chOff x="3178718" y="531226"/>
            <a:chExt cx="9309521" cy="5004288"/>
          </a:xfrm>
        </p:grpSpPr>
        <p:sp>
          <p:nvSpPr>
            <p:cNvPr id="23" name="テキスト ボックス 22"/>
            <p:cNvSpPr txBox="1"/>
            <p:nvPr/>
          </p:nvSpPr>
          <p:spPr>
            <a:xfrm>
              <a:off x="6351054" y="531226"/>
              <a:ext cx="2889060" cy="572455"/>
            </a:xfrm>
            <a:prstGeom prst="rect">
              <a:avLst/>
            </a:prstGeom>
            <a:noFill/>
          </p:spPr>
          <p:txBody>
            <a:bodyPr wrap="none" rtlCol="0">
              <a:spAutoFit/>
            </a:bodyPr>
            <a:lstStyle/>
            <a:p>
              <a:pPr algn="ctr"/>
              <a:r>
                <a:rPr lang="ja-JP" altLang="en-US" sz="2000" dirty="0"/>
                <a:t>全体ブランド</a:t>
              </a:r>
              <a:r>
                <a:rPr lang="ja-JP" altLang="en-US" sz="2000" dirty="0" smtClean="0"/>
                <a:t>集合</a:t>
              </a:r>
              <a:endParaRPr lang="ja-JP" altLang="en-US" sz="2000" dirty="0"/>
            </a:p>
          </p:txBody>
        </p:sp>
        <p:cxnSp>
          <p:nvCxnSpPr>
            <p:cNvPr id="24" name="直線コネクタ 23"/>
            <p:cNvCxnSpPr/>
            <p:nvPr/>
          </p:nvCxnSpPr>
          <p:spPr>
            <a:xfrm>
              <a:off x="7707466" y="1072009"/>
              <a:ext cx="0" cy="309791"/>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25" name="直線コネクタ 24"/>
            <p:cNvCxnSpPr/>
            <p:nvPr/>
          </p:nvCxnSpPr>
          <p:spPr>
            <a:xfrm>
              <a:off x="5508104" y="1412776"/>
              <a:ext cx="4553608" cy="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26" name="直線矢印コネクタ 25"/>
            <p:cNvCxnSpPr/>
            <p:nvPr/>
          </p:nvCxnSpPr>
          <p:spPr>
            <a:xfrm>
              <a:off x="5508104" y="1412776"/>
              <a:ext cx="0" cy="340770"/>
            </a:xfrm>
            <a:prstGeom prst="straightConnector1">
              <a:avLst/>
            </a:prstGeom>
            <a:ln>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27" name="直線矢印コネクタ 26"/>
            <p:cNvCxnSpPr/>
            <p:nvPr/>
          </p:nvCxnSpPr>
          <p:spPr>
            <a:xfrm>
              <a:off x="10046224" y="1412776"/>
              <a:ext cx="0" cy="340770"/>
            </a:xfrm>
            <a:prstGeom prst="straightConnector1">
              <a:avLst/>
            </a:prstGeom>
            <a:ln>
              <a:solidFill>
                <a:srgbClr val="00B050"/>
              </a:solidFill>
              <a:tailEnd type="arrow"/>
            </a:ln>
          </p:spPr>
          <p:style>
            <a:lnRef idx="2">
              <a:schemeClr val="accent1"/>
            </a:lnRef>
            <a:fillRef idx="0">
              <a:schemeClr val="accent1"/>
            </a:fillRef>
            <a:effectRef idx="1">
              <a:schemeClr val="accent1"/>
            </a:effectRef>
            <a:fontRef idx="minor">
              <a:schemeClr val="tx1"/>
            </a:fontRef>
          </p:style>
        </p:cxnSp>
        <p:sp>
          <p:nvSpPr>
            <p:cNvPr id="28" name="テキスト ボックス 27"/>
            <p:cNvSpPr txBox="1"/>
            <p:nvPr/>
          </p:nvSpPr>
          <p:spPr>
            <a:xfrm>
              <a:off x="4439203" y="1784519"/>
              <a:ext cx="2071828" cy="572455"/>
            </a:xfrm>
            <a:prstGeom prst="rect">
              <a:avLst/>
            </a:prstGeom>
            <a:noFill/>
          </p:spPr>
          <p:txBody>
            <a:bodyPr wrap="none" rtlCol="0">
              <a:spAutoFit/>
            </a:bodyPr>
            <a:lstStyle/>
            <a:p>
              <a:pPr algn="ctr"/>
              <a:r>
                <a:rPr kumimoji="1" lang="ja-JP" altLang="en-US" sz="2000" dirty="0" smtClean="0"/>
                <a:t>非認知集合</a:t>
              </a:r>
              <a:endParaRPr kumimoji="1" lang="ja-JP" altLang="en-US" sz="2000" dirty="0"/>
            </a:p>
          </p:txBody>
        </p:sp>
        <p:sp>
          <p:nvSpPr>
            <p:cNvPr id="29" name="テキスト ボックス 28"/>
            <p:cNvSpPr txBox="1"/>
            <p:nvPr/>
          </p:nvSpPr>
          <p:spPr>
            <a:xfrm>
              <a:off x="9161565" y="1784519"/>
              <a:ext cx="1709621" cy="572455"/>
            </a:xfrm>
            <a:prstGeom prst="rect">
              <a:avLst/>
            </a:prstGeom>
            <a:noFill/>
          </p:spPr>
          <p:txBody>
            <a:bodyPr wrap="none" rtlCol="0">
              <a:spAutoFit/>
            </a:bodyPr>
            <a:lstStyle/>
            <a:p>
              <a:pPr algn="ctr"/>
              <a:r>
                <a:rPr lang="ja-JP" altLang="en-US" sz="2000" dirty="0" smtClean="0"/>
                <a:t>認知集合</a:t>
              </a:r>
              <a:endParaRPr kumimoji="1" lang="ja-JP" altLang="en-US" sz="2000" dirty="0"/>
            </a:p>
          </p:txBody>
        </p:sp>
        <p:cxnSp>
          <p:nvCxnSpPr>
            <p:cNvPr id="30" name="直線コネクタ 29"/>
            <p:cNvCxnSpPr/>
            <p:nvPr/>
          </p:nvCxnSpPr>
          <p:spPr>
            <a:xfrm>
              <a:off x="4230053" y="2582651"/>
              <a:ext cx="2439685" cy="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31" name="直線矢印コネクタ 30"/>
            <p:cNvCxnSpPr/>
            <p:nvPr/>
          </p:nvCxnSpPr>
          <p:spPr>
            <a:xfrm>
              <a:off x="4230053" y="2582651"/>
              <a:ext cx="0" cy="340770"/>
            </a:xfrm>
            <a:prstGeom prst="straightConnector1">
              <a:avLst/>
            </a:prstGeom>
            <a:ln>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32" name="直線矢印コネクタ 31"/>
            <p:cNvCxnSpPr/>
            <p:nvPr/>
          </p:nvCxnSpPr>
          <p:spPr>
            <a:xfrm>
              <a:off x="6643768" y="2582651"/>
              <a:ext cx="0" cy="340770"/>
            </a:xfrm>
            <a:prstGeom prst="straightConnector1">
              <a:avLst/>
            </a:prstGeom>
            <a:ln>
              <a:solidFill>
                <a:srgbClr val="00B050"/>
              </a:solidFill>
              <a:tailEnd type="arrow"/>
            </a:ln>
          </p:spPr>
          <p:style>
            <a:lnRef idx="2">
              <a:schemeClr val="accent1"/>
            </a:lnRef>
            <a:fillRef idx="0">
              <a:schemeClr val="accent1"/>
            </a:fillRef>
            <a:effectRef idx="1">
              <a:schemeClr val="accent1"/>
            </a:effectRef>
            <a:fontRef idx="minor">
              <a:schemeClr val="tx1"/>
            </a:fontRef>
          </p:style>
        </p:cxnSp>
        <p:sp>
          <p:nvSpPr>
            <p:cNvPr id="33" name="テキスト ボックス 32"/>
            <p:cNvSpPr txBox="1"/>
            <p:nvPr/>
          </p:nvSpPr>
          <p:spPr>
            <a:xfrm>
              <a:off x="3178718" y="2923421"/>
              <a:ext cx="2164645" cy="1012804"/>
            </a:xfrm>
            <a:prstGeom prst="rect">
              <a:avLst/>
            </a:prstGeom>
            <a:noFill/>
          </p:spPr>
          <p:txBody>
            <a:bodyPr wrap="none" rtlCol="0">
              <a:spAutoFit/>
            </a:bodyPr>
            <a:lstStyle/>
            <a:p>
              <a:pPr algn="ctr"/>
              <a:r>
                <a:rPr lang="ja-JP" altLang="en-US" sz="2000" dirty="0" smtClean="0"/>
                <a:t>偶発的</a:t>
              </a:r>
              <a:endParaRPr lang="en-US" altLang="ja-JP" sz="2000" dirty="0"/>
            </a:p>
            <a:p>
              <a:pPr algn="ctr"/>
              <a:r>
                <a:rPr lang="ja-JP" altLang="en-US" sz="2000" dirty="0"/>
                <a:t>認知</a:t>
              </a:r>
              <a:r>
                <a:rPr lang="ja-JP" altLang="en-US" sz="2000" dirty="0" smtClean="0"/>
                <a:t>ブランド</a:t>
              </a:r>
              <a:endParaRPr lang="ja-JP" altLang="en-US" sz="2000" dirty="0"/>
            </a:p>
          </p:txBody>
        </p:sp>
        <p:sp>
          <p:nvSpPr>
            <p:cNvPr id="34" name="正方形/長方形 33"/>
            <p:cNvSpPr/>
            <p:nvPr/>
          </p:nvSpPr>
          <p:spPr>
            <a:xfrm>
              <a:off x="5588181" y="2923422"/>
              <a:ext cx="2269984" cy="1012804"/>
            </a:xfrm>
            <a:prstGeom prst="rect">
              <a:avLst/>
            </a:prstGeom>
          </p:spPr>
          <p:txBody>
            <a:bodyPr wrap="square">
              <a:spAutoFit/>
            </a:bodyPr>
            <a:lstStyle/>
            <a:p>
              <a:pPr algn="ctr"/>
              <a:r>
                <a:rPr lang="ja-JP" altLang="en-US" sz="2000" dirty="0" smtClean="0"/>
                <a:t>意図的</a:t>
              </a:r>
              <a:endParaRPr lang="en-US" altLang="ja-JP" sz="2000" dirty="0"/>
            </a:p>
            <a:p>
              <a:pPr algn="ctr"/>
              <a:r>
                <a:rPr lang="ja-JP" altLang="en-US" sz="2000" dirty="0"/>
                <a:t>認知ブランド</a:t>
              </a:r>
            </a:p>
          </p:txBody>
        </p:sp>
        <p:cxnSp>
          <p:nvCxnSpPr>
            <p:cNvPr id="35" name="直線コネクタ 34"/>
            <p:cNvCxnSpPr/>
            <p:nvPr/>
          </p:nvCxnSpPr>
          <p:spPr>
            <a:xfrm>
              <a:off x="10046224" y="2272860"/>
              <a:ext cx="0" cy="309791"/>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36" name="直線コネクタ 35"/>
            <p:cNvCxnSpPr/>
            <p:nvPr/>
          </p:nvCxnSpPr>
          <p:spPr>
            <a:xfrm>
              <a:off x="5521108" y="2234550"/>
              <a:ext cx="0" cy="309791"/>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sp>
          <p:nvSpPr>
            <p:cNvPr id="37" name="テキスト ボックス 36"/>
            <p:cNvSpPr txBox="1"/>
            <p:nvPr/>
          </p:nvSpPr>
          <p:spPr>
            <a:xfrm>
              <a:off x="8247553" y="3143595"/>
              <a:ext cx="1793853" cy="572455"/>
            </a:xfrm>
            <a:prstGeom prst="rect">
              <a:avLst/>
            </a:prstGeom>
            <a:noFill/>
          </p:spPr>
          <p:txBody>
            <a:bodyPr wrap="square" rtlCol="0">
              <a:spAutoFit/>
            </a:bodyPr>
            <a:lstStyle/>
            <a:p>
              <a:pPr algn="ctr"/>
              <a:r>
                <a:rPr lang="ja-JP" altLang="en-US" sz="2000" dirty="0"/>
                <a:t>想起集合</a:t>
              </a:r>
            </a:p>
          </p:txBody>
        </p:sp>
        <p:cxnSp>
          <p:nvCxnSpPr>
            <p:cNvPr id="38" name="直線コネクタ 37"/>
            <p:cNvCxnSpPr/>
            <p:nvPr/>
          </p:nvCxnSpPr>
          <p:spPr>
            <a:xfrm>
              <a:off x="8826381" y="2582651"/>
              <a:ext cx="2439685" cy="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39" name="直線矢印コネクタ 38"/>
            <p:cNvCxnSpPr/>
            <p:nvPr/>
          </p:nvCxnSpPr>
          <p:spPr>
            <a:xfrm>
              <a:off x="8826381" y="2582651"/>
              <a:ext cx="0" cy="340770"/>
            </a:xfrm>
            <a:prstGeom prst="straightConnector1">
              <a:avLst/>
            </a:prstGeom>
            <a:ln>
              <a:solidFill>
                <a:srgbClr val="00B050"/>
              </a:solidFill>
              <a:tailEnd type="arrow"/>
            </a:ln>
          </p:spPr>
          <p:style>
            <a:lnRef idx="2">
              <a:schemeClr val="accent1"/>
            </a:lnRef>
            <a:fillRef idx="0">
              <a:schemeClr val="accent1"/>
            </a:fillRef>
            <a:effectRef idx="1">
              <a:schemeClr val="accent1"/>
            </a:effectRef>
            <a:fontRef idx="minor">
              <a:schemeClr val="tx1"/>
            </a:fontRef>
          </p:style>
        </p:cxnSp>
        <p:cxnSp>
          <p:nvCxnSpPr>
            <p:cNvPr id="40" name="直線矢印コネクタ 39"/>
            <p:cNvCxnSpPr/>
            <p:nvPr/>
          </p:nvCxnSpPr>
          <p:spPr>
            <a:xfrm>
              <a:off x="11240096" y="2582651"/>
              <a:ext cx="0" cy="340770"/>
            </a:xfrm>
            <a:prstGeom prst="straightConnector1">
              <a:avLst/>
            </a:prstGeom>
            <a:ln>
              <a:solidFill>
                <a:srgbClr val="00B050"/>
              </a:solidFill>
              <a:tailEnd type="arrow"/>
            </a:ln>
          </p:spPr>
          <p:style>
            <a:lnRef idx="2">
              <a:schemeClr val="accent1"/>
            </a:lnRef>
            <a:fillRef idx="0">
              <a:schemeClr val="accent1"/>
            </a:fillRef>
            <a:effectRef idx="1">
              <a:schemeClr val="accent1"/>
            </a:effectRef>
            <a:fontRef idx="minor">
              <a:schemeClr val="tx1"/>
            </a:fontRef>
          </p:style>
        </p:cxnSp>
        <p:sp>
          <p:nvSpPr>
            <p:cNvPr id="41" name="テキスト ボックス 40"/>
            <p:cNvSpPr txBox="1"/>
            <p:nvPr/>
          </p:nvSpPr>
          <p:spPr>
            <a:xfrm>
              <a:off x="10140969" y="3143595"/>
              <a:ext cx="2198255" cy="572455"/>
            </a:xfrm>
            <a:prstGeom prst="rect">
              <a:avLst/>
            </a:prstGeom>
            <a:noFill/>
          </p:spPr>
          <p:txBody>
            <a:bodyPr wrap="square" rtlCol="0">
              <a:spAutoFit/>
            </a:bodyPr>
            <a:lstStyle/>
            <a:p>
              <a:pPr algn="ctr"/>
              <a:r>
                <a:rPr lang="ja-JP" altLang="en-US" sz="2000" dirty="0" smtClean="0"/>
                <a:t>非想起</a:t>
              </a:r>
              <a:r>
                <a:rPr lang="ja-JP" altLang="en-US" sz="2000" dirty="0"/>
                <a:t>集合</a:t>
              </a:r>
            </a:p>
          </p:txBody>
        </p:sp>
        <p:cxnSp>
          <p:nvCxnSpPr>
            <p:cNvPr id="45" name="直線コネクタ 44"/>
            <p:cNvCxnSpPr/>
            <p:nvPr/>
          </p:nvCxnSpPr>
          <p:spPr>
            <a:xfrm>
              <a:off x="4230053" y="4200890"/>
              <a:ext cx="4596328" cy="0"/>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sp>
          <p:nvSpPr>
            <p:cNvPr id="46" name="テキスト ボックス 45"/>
            <p:cNvSpPr txBox="1"/>
            <p:nvPr/>
          </p:nvSpPr>
          <p:spPr>
            <a:xfrm>
              <a:off x="5649298" y="4786920"/>
              <a:ext cx="2325509" cy="748594"/>
            </a:xfrm>
            <a:prstGeom prst="rect">
              <a:avLst/>
            </a:prstGeom>
            <a:noFill/>
          </p:spPr>
          <p:txBody>
            <a:bodyPr wrap="square" rtlCol="0">
              <a:spAutoFit/>
            </a:bodyPr>
            <a:lstStyle/>
            <a:p>
              <a:pPr algn="ctr"/>
              <a:r>
                <a:rPr kumimoji="1" lang="ja-JP" altLang="en-US" sz="2800" dirty="0" smtClean="0">
                  <a:solidFill>
                    <a:srgbClr val="FF0000"/>
                  </a:solidFill>
                </a:rPr>
                <a:t>考慮集合</a:t>
              </a:r>
              <a:endParaRPr kumimoji="1" lang="ja-JP" altLang="en-US" sz="2800" dirty="0">
                <a:solidFill>
                  <a:srgbClr val="FF0000"/>
                </a:solidFill>
              </a:endParaRPr>
            </a:p>
          </p:txBody>
        </p:sp>
        <p:sp>
          <p:nvSpPr>
            <p:cNvPr id="48" name="テキスト ボックス 47"/>
            <p:cNvSpPr txBox="1"/>
            <p:nvPr/>
          </p:nvSpPr>
          <p:spPr>
            <a:xfrm>
              <a:off x="9119255" y="4975372"/>
              <a:ext cx="3368984" cy="528420"/>
            </a:xfrm>
            <a:prstGeom prst="rect">
              <a:avLst/>
            </a:prstGeom>
            <a:noFill/>
          </p:spPr>
          <p:txBody>
            <a:bodyPr wrap="none" rtlCol="0">
              <a:spAutoFit/>
            </a:bodyPr>
            <a:lstStyle/>
            <a:p>
              <a:pPr algn="ctr"/>
              <a:r>
                <a:rPr kumimoji="1" lang="ja-JP" altLang="en-US" dirty="0" smtClean="0"/>
                <a:t>佐々木</a:t>
              </a:r>
              <a:r>
                <a:rPr kumimoji="1" lang="en-US" altLang="ja-JP" dirty="0" smtClean="0"/>
                <a:t> (1996)</a:t>
              </a:r>
              <a:r>
                <a:rPr kumimoji="1" lang="ja-JP" altLang="en-US" dirty="0" smtClean="0"/>
                <a:t>より作成</a:t>
              </a:r>
              <a:endParaRPr kumimoji="1" lang="ja-JP" altLang="en-US" dirty="0"/>
            </a:p>
          </p:txBody>
        </p:sp>
      </p:grpSp>
      <p:sp>
        <p:nvSpPr>
          <p:cNvPr id="17" name="下矢印 16"/>
          <p:cNvSpPr/>
          <p:nvPr/>
        </p:nvSpPr>
        <p:spPr>
          <a:xfrm>
            <a:off x="3214341" y="5047611"/>
            <a:ext cx="331599" cy="573613"/>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1390575" y="5217352"/>
            <a:ext cx="3585263" cy="117066"/>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1393973" y="5047611"/>
            <a:ext cx="146311" cy="246036"/>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4989013" y="5094334"/>
            <a:ext cx="170821" cy="246036"/>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1232817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A0991040-2520-4429-8BC5-5E59ED1BF86A}" type="slidenum">
              <a:rPr kumimoji="1" lang="ja-JP" altLang="en-US" smtClean="0"/>
              <a:t>13</a:t>
            </a:fld>
            <a:endParaRPr kumimoji="1" lang="ja-JP" altLang="en-US"/>
          </a:p>
        </p:txBody>
      </p:sp>
      <p:grpSp>
        <p:nvGrpSpPr>
          <p:cNvPr id="24" name="グループ化 23"/>
          <p:cNvGrpSpPr/>
          <p:nvPr/>
        </p:nvGrpSpPr>
        <p:grpSpPr>
          <a:xfrm>
            <a:off x="179512" y="722999"/>
            <a:ext cx="3590133" cy="3122274"/>
            <a:chOff x="433365" y="2289409"/>
            <a:chExt cx="2932501" cy="2325671"/>
          </a:xfrm>
        </p:grpSpPr>
        <p:pic>
          <p:nvPicPr>
            <p:cNvPr id="4100" name="Picture 4" descr="http://kids.wanpug.com/illust/illust203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421" y="2289409"/>
              <a:ext cx="1800200" cy="1855449"/>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グループ化 22"/>
            <p:cNvGrpSpPr/>
            <p:nvPr/>
          </p:nvGrpSpPr>
          <p:grpSpPr>
            <a:xfrm>
              <a:off x="433365" y="2300926"/>
              <a:ext cx="2932501" cy="2314154"/>
              <a:chOff x="433365" y="2300926"/>
              <a:chExt cx="2932501" cy="2314154"/>
            </a:xfrm>
          </p:grpSpPr>
          <p:sp>
            <p:nvSpPr>
              <p:cNvPr id="8" name="片側の 2 つの角を丸めた四角形 7"/>
              <p:cNvSpPr/>
              <p:nvPr/>
            </p:nvSpPr>
            <p:spPr>
              <a:xfrm>
                <a:off x="827584" y="3822993"/>
                <a:ext cx="2538282" cy="792087"/>
              </a:xfrm>
              <a:prstGeom prst="round2SameRect">
                <a:avLst/>
              </a:prstGeom>
              <a:solidFill>
                <a:schemeClr val="bg1"/>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dirty="0" smtClean="0">
                    <a:solidFill>
                      <a:schemeClr val="tx1"/>
                    </a:solidFill>
                  </a:rPr>
                  <a:t>同行者</a:t>
                </a:r>
                <a:endParaRPr kumimoji="1" lang="ja-JP" altLang="en-US" sz="4400" dirty="0">
                  <a:solidFill>
                    <a:schemeClr val="tx1"/>
                  </a:solidFill>
                </a:endParaRPr>
              </a:p>
            </p:txBody>
          </p:sp>
          <p:sp>
            <p:nvSpPr>
              <p:cNvPr id="15" name="円形吹き出し 14"/>
              <p:cNvSpPr/>
              <p:nvPr/>
            </p:nvSpPr>
            <p:spPr>
              <a:xfrm>
                <a:off x="433365" y="2300926"/>
                <a:ext cx="1008112" cy="633356"/>
              </a:xfrm>
              <a:prstGeom prst="wedgeEllipseCallout">
                <a:avLst>
                  <a:gd name="adj1" fmla="val 51155"/>
                  <a:gd name="adj2" fmla="val 90000"/>
                </a:avLst>
              </a:prstGeom>
              <a:solidFill>
                <a:srgbClr val="FFFF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7" name="平行四辺形 26"/>
          <p:cNvSpPr/>
          <p:nvPr/>
        </p:nvSpPr>
        <p:spPr>
          <a:xfrm>
            <a:off x="1575060" y="4581128"/>
            <a:ext cx="5926794" cy="1533068"/>
          </a:xfrm>
          <a:prstGeom prst="parallelogram">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b="1" dirty="0" smtClean="0">
                <a:solidFill>
                  <a:schemeClr val="tx1"/>
                </a:solidFill>
              </a:rPr>
              <a:t>バラエティ・シーキング</a:t>
            </a:r>
            <a:endParaRPr kumimoji="1" lang="ja-JP" altLang="en-US" sz="3600" b="1" dirty="0">
              <a:solidFill>
                <a:schemeClr val="tx1"/>
              </a:solidFill>
            </a:endParaRPr>
          </a:p>
        </p:txBody>
      </p:sp>
      <p:sp>
        <p:nvSpPr>
          <p:cNvPr id="28" name="右矢印 27"/>
          <p:cNvSpPr/>
          <p:nvPr/>
        </p:nvSpPr>
        <p:spPr>
          <a:xfrm>
            <a:off x="3412238" y="1313883"/>
            <a:ext cx="861525" cy="705920"/>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2" name="グループ化 31"/>
          <p:cNvGrpSpPr/>
          <p:nvPr/>
        </p:nvGrpSpPr>
        <p:grpSpPr>
          <a:xfrm>
            <a:off x="4628068" y="554814"/>
            <a:ext cx="3688347" cy="3450250"/>
            <a:chOff x="4643758" y="1283589"/>
            <a:chExt cx="3192074" cy="2546491"/>
          </a:xfrm>
        </p:grpSpPr>
        <p:sp>
          <p:nvSpPr>
            <p:cNvPr id="16" name="雲 15"/>
            <p:cNvSpPr/>
            <p:nvPr/>
          </p:nvSpPr>
          <p:spPr>
            <a:xfrm>
              <a:off x="4643758" y="1385750"/>
              <a:ext cx="2806622" cy="1647730"/>
            </a:xfrm>
            <a:prstGeom prst="cloud">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solidFill>
                    <a:schemeClr val="tx1"/>
                  </a:solidFill>
                </a:rPr>
                <a:t>考慮</a:t>
              </a:r>
              <a:endParaRPr kumimoji="1" lang="en-US" altLang="ja-JP" sz="4000" dirty="0" smtClean="0">
                <a:solidFill>
                  <a:schemeClr val="tx1"/>
                </a:solidFill>
              </a:endParaRPr>
            </a:p>
            <a:p>
              <a:pPr algn="ctr"/>
              <a:r>
                <a:rPr kumimoji="1" lang="ja-JP" altLang="en-US" sz="4000" dirty="0" smtClean="0">
                  <a:solidFill>
                    <a:schemeClr val="tx1"/>
                  </a:solidFill>
                </a:rPr>
                <a:t>集合</a:t>
              </a:r>
              <a:endParaRPr kumimoji="1" lang="ja-JP" altLang="en-US" sz="4000" dirty="0">
                <a:solidFill>
                  <a:schemeClr val="tx1"/>
                </a:solidFill>
              </a:endParaRPr>
            </a:p>
          </p:txBody>
        </p:sp>
        <p:pic>
          <p:nvPicPr>
            <p:cNvPr id="33" name="Picture 4" descr="http://kids.wanpug.com/illust/illust3414.png"/>
            <p:cNvPicPr>
              <a:picLocks noChangeAspect="1" noChangeArrowheads="1"/>
            </p:cNvPicPr>
            <p:nvPr/>
          </p:nvPicPr>
          <p:blipFill>
            <a:blip r:embed="rId3" cstate="print"/>
            <a:srcRect/>
            <a:stretch>
              <a:fillRect/>
            </a:stretch>
          </p:blipFill>
          <p:spPr bwMode="auto">
            <a:xfrm>
              <a:off x="6535424" y="1283589"/>
              <a:ext cx="1190896" cy="2546491"/>
            </a:xfrm>
            <a:prstGeom prst="rect">
              <a:avLst/>
            </a:prstGeom>
            <a:noFill/>
          </p:spPr>
        </p:pic>
        <p:sp>
          <p:nvSpPr>
            <p:cNvPr id="35" name="片側の 2 つの角を丸めた四角形 34"/>
            <p:cNvSpPr/>
            <p:nvPr/>
          </p:nvSpPr>
          <p:spPr>
            <a:xfrm>
              <a:off x="5297550" y="2845155"/>
              <a:ext cx="2538282" cy="792087"/>
            </a:xfrm>
            <a:prstGeom prst="round2SameRect">
              <a:avLst/>
            </a:prstGeom>
            <a:solidFill>
              <a:schemeClr val="bg1"/>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400" dirty="0">
                  <a:solidFill>
                    <a:schemeClr val="tx1"/>
                  </a:solidFill>
                </a:rPr>
                <a:t>消費者</a:t>
              </a:r>
              <a:endParaRPr kumimoji="1" lang="ja-JP" altLang="en-US" sz="4400" dirty="0">
                <a:solidFill>
                  <a:schemeClr val="tx1"/>
                </a:solidFill>
              </a:endParaRPr>
            </a:p>
          </p:txBody>
        </p:sp>
      </p:grpSp>
      <p:sp>
        <p:nvSpPr>
          <p:cNvPr id="37" name="右矢印 36"/>
          <p:cNvSpPr/>
          <p:nvPr/>
        </p:nvSpPr>
        <p:spPr>
          <a:xfrm rot="7208854">
            <a:off x="4669806" y="3759438"/>
            <a:ext cx="747417" cy="838722"/>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2314089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研究目的</a:t>
            </a:r>
            <a:endParaRPr kumimoji="1" lang="ja-JP" altLang="en-US" dirty="0"/>
          </a:p>
        </p:txBody>
      </p:sp>
      <p:sp>
        <p:nvSpPr>
          <p:cNvPr id="4" name="スライド番号プレースホルダー 3"/>
          <p:cNvSpPr>
            <a:spLocks noGrp="1"/>
          </p:cNvSpPr>
          <p:nvPr>
            <p:ph type="sldNum" sz="quarter" idx="12"/>
          </p:nvPr>
        </p:nvSpPr>
        <p:spPr/>
        <p:txBody>
          <a:bodyPr/>
          <a:lstStyle/>
          <a:p>
            <a:fld id="{A0991040-2520-4429-8BC5-5E59ED1BF86A}" type="slidenum">
              <a:rPr kumimoji="1" lang="ja-JP" altLang="en-US" smtClean="0"/>
              <a:t>14</a:t>
            </a:fld>
            <a:endParaRPr kumimoji="1" lang="ja-JP" altLang="en-US"/>
          </a:p>
        </p:txBody>
      </p:sp>
      <p:sp>
        <p:nvSpPr>
          <p:cNvPr id="7" name="正方形/長方形 6"/>
          <p:cNvSpPr/>
          <p:nvPr/>
        </p:nvSpPr>
        <p:spPr>
          <a:xfrm>
            <a:off x="107504" y="1478393"/>
            <a:ext cx="9028148" cy="3416320"/>
          </a:xfrm>
          <a:prstGeom prst="rect">
            <a:avLst/>
          </a:prstGeom>
        </p:spPr>
        <p:txBody>
          <a:bodyPr wrap="square">
            <a:spAutoFit/>
          </a:bodyPr>
          <a:lstStyle/>
          <a:p>
            <a:r>
              <a:rPr lang="ja-JP" altLang="en-US" sz="5400" dirty="0"/>
              <a:t>考慮集合と</a:t>
            </a:r>
            <a:r>
              <a:rPr lang="ja-JP" altLang="en-US" sz="5400" dirty="0" smtClean="0"/>
              <a:t>いうアプローチから</a:t>
            </a:r>
            <a:endParaRPr lang="en-US" altLang="ja-JP" sz="5400" dirty="0"/>
          </a:p>
          <a:p>
            <a:r>
              <a:rPr lang="ja-JP" altLang="en-US" sz="5400" dirty="0"/>
              <a:t>同行者</a:t>
            </a:r>
            <a:r>
              <a:rPr lang="ja-JP" altLang="en-US" sz="5400" dirty="0" smtClean="0"/>
              <a:t>と</a:t>
            </a:r>
            <a:endParaRPr lang="en-US" altLang="ja-JP" sz="5400" dirty="0" smtClean="0"/>
          </a:p>
          <a:p>
            <a:r>
              <a:rPr lang="ja-JP" altLang="en-US" sz="5400" dirty="0" smtClean="0"/>
              <a:t>バラエティ</a:t>
            </a:r>
            <a:r>
              <a:rPr lang="ja-JP" altLang="en-US" sz="5400" dirty="0"/>
              <a:t>・シーキング</a:t>
            </a:r>
            <a:r>
              <a:rPr lang="ja-JP" altLang="en-US" sz="5400" dirty="0" smtClean="0"/>
              <a:t>の</a:t>
            </a:r>
            <a:endParaRPr lang="en-US" altLang="ja-JP" sz="5400" dirty="0"/>
          </a:p>
          <a:p>
            <a:r>
              <a:rPr lang="ja-JP" altLang="en-US" sz="5400" dirty="0"/>
              <a:t>関係性を明らかにする</a:t>
            </a:r>
          </a:p>
        </p:txBody>
      </p:sp>
    </p:spTree>
    <p:extLst>
      <p:ext uri="{BB962C8B-B14F-4D97-AF65-F5344CB8AC3E}">
        <p14:creationId xmlns:p14="http://schemas.microsoft.com/office/powerpoint/2010/main" val="254503699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研究の流れ</a:t>
            </a:r>
            <a:endParaRPr kumimoji="1" lang="ja-JP" altLang="en-US" dirty="0"/>
          </a:p>
        </p:txBody>
      </p:sp>
      <p:sp>
        <p:nvSpPr>
          <p:cNvPr id="4" name="スライド番号プレースホルダー 3"/>
          <p:cNvSpPr>
            <a:spLocks noGrp="1"/>
          </p:cNvSpPr>
          <p:nvPr>
            <p:ph type="sldNum" sz="quarter" idx="12"/>
          </p:nvPr>
        </p:nvSpPr>
        <p:spPr/>
        <p:txBody>
          <a:bodyPr/>
          <a:lstStyle/>
          <a:p>
            <a:fld id="{A0991040-2520-4429-8BC5-5E59ED1BF86A}" type="slidenum">
              <a:rPr kumimoji="1" lang="ja-JP" altLang="en-US" smtClean="0"/>
              <a:t>15</a:t>
            </a:fld>
            <a:endParaRPr kumimoji="1" lang="ja-JP" altLang="en-US"/>
          </a:p>
        </p:txBody>
      </p:sp>
      <p:sp>
        <p:nvSpPr>
          <p:cNvPr id="3" name="コンテンツ プレースホルダー 2"/>
          <p:cNvSpPr>
            <a:spLocks noGrp="1"/>
          </p:cNvSpPr>
          <p:nvPr>
            <p:ph sz="quarter" idx="1"/>
          </p:nvPr>
        </p:nvSpPr>
        <p:spPr/>
        <p:txBody>
          <a:bodyPr/>
          <a:lstStyle/>
          <a:p>
            <a:pPr lvl="0">
              <a:buClr>
                <a:srgbClr val="FE8637"/>
              </a:buClr>
            </a:pPr>
            <a:r>
              <a:rPr lang="ja-JP" altLang="en-US" sz="3200" dirty="0">
                <a:solidFill>
                  <a:prstClr val="black"/>
                </a:solidFill>
              </a:rPr>
              <a:t>問題意識</a:t>
            </a:r>
          </a:p>
          <a:p>
            <a:pPr lvl="0">
              <a:buClr>
                <a:srgbClr val="FE8637"/>
              </a:buClr>
            </a:pPr>
            <a:r>
              <a:rPr lang="ja-JP" altLang="en-US" sz="3200" dirty="0">
                <a:solidFill>
                  <a:prstClr val="black"/>
                </a:solidFill>
              </a:rPr>
              <a:t>研究目的</a:t>
            </a:r>
          </a:p>
          <a:p>
            <a:pPr lvl="0">
              <a:buClr>
                <a:srgbClr val="FE8637"/>
              </a:buClr>
            </a:pPr>
            <a:r>
              <a:rPr lang="ja-JP" altLang="en-US" sz="4800" dirty="0">
                <a:solidFill>
                  <a:prstClr val="black"/>
                </a:solidFill>
              </a:rPr>
              <a:t>仮説の導出</a:t>
            </a:r>
          </a:p>
          <a:p>
            <a:endParaRPr kumimoji="1" lang="ja-JP" altLang="en-US" sz="4800" dirty="0"/>
          </a:p>
        </p:txBody>
      </p:sp>
    </p:spTree>
    <p:extLst>
      <p:ext uri="{BB962C8B-B14F-4D97-AF65-F5344CB8AC3E}">
        <p14:creationId xmlns:p14="http://schemas.microsoft.com/office/powerpoint/2010/main" val="418539587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考慮集合</a:t>
            </a:r>
            <a:endParaRPr kumimoji="1" lang="ja-JP" altLang="en-US" dirty="0"/>
          </a:p>
        </p:txBody>
      </p:sp>
      <p:sp>
        <p:nvSpPr>
          <p:cNvPr id="4" name="スライド番号プレースホルダー 3"/>
          <p:cNvSpPr>
            <a:spLocks noGrp="1"/>
          </p:cNvSpPr>
          <p:nvPr>
            <p:ph type="sldNum" sz="quarter" idx="12"/>
          </p:nvPr>
        </p:nvSpPr>
        <p:spPr/>
        <p:txBody>
          <a:bodyPr/>
          <a:lstStyle/>
          <a:p>
            <a:fld id="{A0991040-2520-4429-8BC5-5E59ED1BF86A}" type="slidenum">
              <a:rPr kumimoji="1" lang="ja-JP" altLang="en-US" smtClean="0"/>
              <a:t>16</a:t>
            </a:fld>
            <a:endParaRPr kumimoji="1" lang="ja-JP" altLang="en-US"/>
          </a:p>
        </p:txBody>
      </p:sp>
      <p:sp>
        <p:nvSpPr>
          <p:cNvPr id="3" name="コンテンツ プレースホルダー 2"/>
          <p:cNvSpPr>
            <a:spLocks noGrp="1"/>
          </p:cNvSpPr>
          <p:nvPr>
            <p:ph sz="quarter" idx="4294967295"/>
          </p:nvPr>
        </p:nvSpPr>
        <p:spPr>
          <a:xfrm>
            <a:off x="887478" y="3702766"/>
            <a:ext cx="6432939" cy="936104"/>
          </a:xfrm>
        </p:spPr>
        <p:txBody>
          <a:bodyPr>
            <a:normAutofit/>
          </a:bodyPr>
          <a:lstStyle/>
          <a:p>
            <a:pPr marL="0" indent="0">
              <a:buNone/>
            </a:pPr>
            <a:r>
              <a:rPr lang="ja-JP" altLang="en-US" sz="2400" dirty="0" smtClean="0"/>
              <a:t>考慮集合に入れるためには消費者の必要条件を確認することが重要となる。　　　（高橋、</a:t>
            </a:r>
            <a:r>
              <a:rPr lang="en-US" altLang="ja-JP" sz="2400" dirty="0" smtClean="0"/>
              <a:t>2004</a:t>
            </a:r>
            <a:r>
              <a:rPr lang="ja-JP" altLang="en-US" sz="2400" dirty="0" smtClean="0"/>
              <a:t>）</a:t>
            </a:r>
            <a:endParaRPr lang="en-US" altLang="ja-JP" sz="2400" dirty="0" smtClean="0"/>
          </a:p>
          <a:p>
            <a:pPr marL="0" indent="0">
              <a:buNone/>
            </a:pPr>
            <a:endParaRPr kumimoji="1" lang="en-US" altLang="ja-JP" dirty="0" smtClean="0"/>
          </a:p>
        </p:txBody>
      </p:sp>
      <p:sp>
        <p:nvSpPr>
          <p:cNvPr id="5" name="テキスト ボックス 4"/>
          <p:cNvSpPr txBox="1"/>
          <p:nvPr/>
        </p:nvSpPr>
        <p:spPr>
          <a:xfrm>
            <a:off x="1097614" y="1640703"/>
            <a:ext cx="6012668" cy="1200329"/>
          </a:xfrm>
          <a:prstGeom prst="rect">
            <a:avLst/>
          </a:prstGeom>
          <a:noFill/>
        </p:spPr>
        <p:txBody>
          <a:bodyPr wrap="square" rtlCol="0">
            <a:spAutoFit/>
          </a:bodyPr>
          <a:lstStyle/>
          <a:p>
            <a:r>
              <a:rPr kumimoji="1" lang="ja-JP" altLang="en-US" sz="2400" dirty="0" smtClean="0"/>
              <a:t>ブランドが選択されるためには、まず、</a:t>
            </a:r>
            <a:endParaRPr kumimoji="1" lang="en-US" altLang="ja-JP" sz="2400" dirty="0" smtClean="0"/>
          </a:p>
          <a:p>
            <a:r>
              <a:rPr kumimoji="1" lang="ja-JP" altLang="en-US" sz="2400" dirty="0" smtClean="0"/>
              <a:t>考慮集合という土俵に入ることが必要である</a:t>
            </a:r>
            <a:endParaRPr kumimoji="1" lang="en-US" altLang="ja-JP" sz="2400" dirty="0" smtClean="0"/>
          </a:p>
          <a:p>
            <a:r>
              <a:rPr lang="ja-JP" altLang="en-US" sz="2400" dirty="0"/>
              <a:t>　</a:t>
            </a:r>
            <a:r>
              <a:rPr lang="ja-JP" altLang="en-US" sz="2400" dirty="0" smtClean="0"/>
              <a:t>　　　　　　　　　　　　　　　　　</a:t>
            </a:r>
            <a:r>
              <a:rPr kumimoji="1" lang="ja-JP" altLang="en-US" sz="2400" dirty="0" smtClean="0"/>
              <a:t>　（高橋、</a:t>
            </a:r>
            <a:r>
              <a:rPr kumimoji="1" lang="en-US" altLang="ja-JP" sz="2400" dirty="0" smtClean="0"/>
              <a:t>2004</a:t>
            </a:r>
            <a:r>
              <a:rPr lang="ja-JP" altLang="en-US" sz="2400" dirty="0"/>
              <a:t>）</a:t>
            </a:r>
            <a:endParaRPr kumimoji="1" lang="ja-JP" altLang="en-US" sz="2400" dirty="0"/>
          </a:p>
        </p:txBody>
      </p:sp>
      <p:sp>
        <p:nvSpPr>
          <p:cNvPr id="6" name="角丸四角形 5"/>
          <p:cNvSpPr/>
          <p:nvPr/>
        </p:nvSpPr>
        <p:spPr>
          <a:xfrm>
            <a:off x="467544" y="1556792"/>
            <a:ext cx="7272808" cy="1284240"/>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3491880" y="2885307"/>
            <a:ext cx="1224136" cy="646331"/>
          </a:xfrm>
          <a:prstGeom prst="rect">
            <a:avLst/>
          </a:prstGeom>
          <a:noFill/>
        </p:spPr>
        <p:txBody>
          <a:bodyPr wrap="square" rtlCol="0">
            <a:spAutoFit/>
          </a:bodyPr>
          <a:lstStyle/>
          <a:p>
            <a:r>
              <a:rPr kumimoji="1" lang="ja-JP" altLang="en-US" sz="3600" dirty="0" smtClean="0"/>
              <a:t>かつ</a:t>
            </a:r>
            <a:endParaRPr kumimoji="1" lang="ja-JP" altLang="en-US" sz="3600" dirty="0"/>
          </a:p>
        </p:txBody>
      </p:sp>
      <p:sp>
        <p:nvSpPr>
          <p:cNvPr id="8" name="角丸四角形 7"/>
          <p:cNvSpPr/>
          <p:nvPr/>
        </p:nvSpPr>
        <p:spPr>
          <a:xfrm>
            <a:off x="443880" y="3645024"/>
            <a:ext cx="7296472" cy="1008112"/>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3" name="グループ化 12"/>
          <p:cNvGrpSpPr/>
          <p:nvPr/>
        </p:nvGrpSpPr>
        <p:grpSpPr>
          <a:xfrm>
            <a:off x="2519645" y="4898801"/>
            <a:ext cx="2448272" cy="1260140"/>
            <a:chOff x="2021886" y="5049180"/>
            <a:chExt cx="2448272" cy="1260140"/>
          </a:xfrm>
        </p:grpSpPr>
        <p:sp>
          <p:nvSpPr>
            <p:cNvPr id="10" name="テキスト ボックス 9"/>
            <p:cNvSpPr txBox="1"/>
            <p:nvPr/>
          </p:nvSpPr>
          <p:spPr>
            <a:xfrm>
              <a:off x="2490065" y="5417640"/>
              <a:ext cx="1511914" cy="523220"/>
            </a:xfrm>
            <a:prstGeom prst="rect">
              <a:avLst/>
            </a:prstGeom>
            <a:noFill/>
          </p:spPr>
          <p:txBody>
            <a:bodyPr wrap="square" rtlCol="0">
              <a:spAutoFit/>
            </a:bodyPr>
            <a:lstStyle/>
            <a:p>
              <a:r>
                <a:rPr kumimoji="1" lang="en-US" altLang="ja-JP" sz="2800" dirty="0" smtClean="0"/>
                <a:t>HM</a:t>
              </a:r>
              <a:r>
                <a:rPr kumimoji="1" lang="ja-JP" altLang="en-US" sz="2800" dirty="0" smtClean="0"/>
                <a:t>理論</a:t>
              </a:r>
              <a:endParaRPr kumimoji="1" lang="ja-JP" altLang="en-US" sz="2800" dirty="0"/>
            </a:p>
          </p:txBody>
        </p:sp>
        <p:sp>
          <p:nvSpPr>
            <p:cNvPr id="12" name="円/楕円 11"/>
            <p:cNvSpPr/>
            <p:nvPr/>
          </p:nvSpPr>
          <p:spPr>
            <a:xfrm>
              <a:off x="2021886" y="5049180"/>
              <a:ext cx="2448272" cy="1260140"/>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 name="円/楕円 13"/>
          <p:cNvSpPr/>
          <p:nvPr/>
        </p:nvSpPr>
        <p:spPr>
          <a:xfrm>
            <a:off x="5580112" y="3507276"/>
            <a:ext cx="1728192" cy="792088"/>
          </a:xfrm>
          <a:prstGeom prst="ellipse">
            <a:avLst/>
          </a:prstGeom>
          <a:noFill/>
          <a:ln w="28575">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環状矢印 14"/>
          <p:cNvSpPr/>
          <p:nvPr/>
        </p:nvSpPr>
        <p:spPr>
          <a:xfrm rot="8179981">
            <a:off x="4914070" y="4215063"/>
            <a:ext cx="1971225" cy="1553546"/>
          </a:xfrm>
          <a:prstGeom prst="circularArrow">
            <a:avLst>
              <a:gd name="adj1" fmla="val 12500"/>
              <a:gd name="adj2" fmla="val 1142319"/>
              <a:gd name="adj3" fmla="val 20457681"/>
              <a:gd name="adj4" fmla="val 11077955"/>
              <a:gd name="adj5" fmla="val 12500"/>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24914702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3200" dirty="0" smtClean="0"/>
              <a:t>HM</a:t>
            </a:r>
            <a:r>
              <a:rPr kumimoji="1" lang="ja-JP" altLang="en-US" sz="3200" dirty="0" smtClean="0"/>
              <a:t>理論（必要条件</a:t>
            </a:r>
            <a:r>
              <a:rPr kumimoji="1" lang="en-US" altLang="ja-JP" sz="3200" dirty="0" smtClean="0"/>
              <a:t>-</a:t>
            </a:r>
            <a:r>
              <a:rPr kumimoji="1" lang="ja-JP" altLang="en-US" sz="3200" dirty="0" smtClean="0"/>
              <a:t>魅力条件理論）</a:t>
            </a:r>
            <a:endParaRPr kumimoji="1" lang="ja-JP" altLang="en-US" sz="3200" dirty="0"/>
          </a:p>
        </p:txBody>
      </p:sp>
      <p:sp>
        <p:nvSpPr>
          <p:cNvPr id="4" name="スライド番号プレースホルダー 3"/>
          <p:cNvSpPr>
            <a:spLocks noGrp="1"/>
          </p:cNvSpPr>
          <p:nvPr>
            <p:ph type="sldNum" sz="quarter" idx="12"/>
          </p:nvPr>
        </p:nvSpPr>
        <p:spPr/>
        <p:txBody>
          <a:bodyPr/>
          <a:lstStyle/>
          <a:p>
            <a:fld id="{A0991040-2520-4429-8BC5-5E59ED1BF86A}" type="slidenum">
              <a:rPr kumimoji="1" lang="ja-JP" altLang="en-US" smtClean="0"/>
              <a:t>17</a:t>
            </a:fld>
            <a:endParaRPr kumimoji="1" lang="ja-JP" altLang="en-US"/>
          </a:p>
        </p:txBody>
      </p:sp>
      <p:sp>
        <p:nvSpPr>
          <p:cNvPr id="5" name="テキスト ボックス 4"/>
          <p:cNvSpPr txBox="1"/>
          <p:nvPr/>
        </p:nvSpPr>
        <p:spPr>
          <a:xfrm>
            <a:off x="517139" y="4534644"/>
            <a:ext cx="7575782" cy="1323439"/>
          </a:xfrm>
          <a:prstGeom prst="rect">
            <a:avLst/>
          </a:prstGeom>
          <a:noFill/>
        </p:spPr>
        <p:txBody>
          <a:bodyPr wrap="square" rtlCol="0">
            <a:spAutoFit/>
          </a:bodyPr>
          <a:lstStyle/>
          <a:p>
            <a:endParaRPr lang="en-US" altLang="ja-JP" sz="2000" dirty="0" smtClean="0"/>
          </a:p>
          <a:p>
            <a:r>
              <a:rPr lang="en-US" altLang="ja-JP" sz="2000" dirty="0" smtClean="0"/>
              <a:t>M</a:t>
            </a:r>
            <a:r>
              <a:rPr lang="ja-JP" altLang="en-US" sz="2000" dirty="0" smtClean="0"/>
              <a:t>要因は</a:t>
            </a:r>
            <a:r>
              <a:rPr lang="en-US" altLang="ja-JP" sz="2000" dirty="0" smtClean="0"/>
              <a:t>H</a:t>
            </a:r>
            <a:r>
              <a:rPr lang="ja-JP" altLang="en-US" sz="2000" dirty="0" smtClean="0"/>
              <a:t>要因が満たされた上で消費者をよりひきつける要因であり、</a:t>
            </a:r>
            <a:r>
              <a:rPr lang="en-US" altLang="ja-JP" sz="2000" dirty="0" smtClean="0"/>
              <a:t>H</a:t>
            </a:r>
            <a:r>
              <a:rPr lang="ja-JP" altLang="en-US" sz="2000" dirty="0" smtClean="0"/>
              <a:t>要因だけでなく</a:t>
            </a:r>
            <a:r>
              <a:rPr lang="en-US" altLang="ja-JP" sz="2000" dirty="0" smtClean="0"/>
              <a:t>M</a:t>
            </a:r>
            <a:r>
              <a:rPr lang="ja-JP" altLang="en-US" sz="2000" dirty="0" smtClean="0"/>
              <a:t>要因を設定している消費者も多い。</a:t>
            </a:r>
            <a:endParaRPr lang="en-US" altLang="ja-JP" sz="2000" dirty="0"/>
          </a:p>
          <a:p>
            <a:r>
              <a:rPr lang="ja-JP" altLang="en-US" sz="2000" dirty="0" smtClean="0"/>
              <a:t>　　　　　　　　　　　　　　　　　　　　　　　　　（杉本より作成</a:t>
            </a:r>
            <a:r>
              <a:rPr lang="ja-JP" altLang="en-US" sz="2000" dirty="0"/>
              <a:t>、</a:t>
            </a:r>
            <a:r>
              <a:rPr lang="en-US" altLang="ja-JP" sz="2000" dirty="0" smtClean="0"/>
              <a:t>1997)</a:t>
            </a:r>
          </a:p>
        </p:txBody>
      </p:sp>
      <p:sp>
        <p:nvSpPr>
          <p:cNvPr id="13" name="正方形/長方形 12"/>
          <p:cNvSpPr/>
          <p:nvPr/>
        </p:nvSpPr>
        <p:spPr>
          <a:xfrm>
            <a:off x="2555776" y="1418783"/>
            <a:ext cx="45719" cy="355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928646" y="1887043"/>
            <a:ext cx="5778451" cy="646331"/>
          </a:xfrm>
          <a:prstGeom prst="rect">
            <a:avLst/>
          </a:prstGeom>
          <a:noFill/>
        </p:spPr>
        <p:txBody>
          <a:bodyPr wrap="square" rtlCol="0">
            <a:spAutoFit/>
          </a:bodyPr>
          <a:lstStyle/>
          <a:p>
            <a:r>
              <a:rPr lang="ja-JP" altLang="en-US" dirty="0" smtClean="0"/>
              <a:t>消費者が商品</a:t>
            </a:r>
            <a:r>
              <a:rPr lang="ja-JP" altLang="en-US" dirty="0"/>
              <a:t>の購入に</a:t>
            </a:r>
            <a:r>
              <a:rPr lang="ja-JP" altLang="en-US" dirty="0" smtClean="0"/>
              <a:t>あたって</a:t>
            </a:r>
            <a:endParaRPr lang="en-US" altLang="ja-JP" dirty="0" smtClean="0"/>
          </a:p>
          <a:p>
            <a:r>
              <a:rPr lang="ja-JP" altLang="en-US" dirty="0" smtClean="0"/>
              <a:t>最低</a:t>
            </a:r>
            <a:r>
              <a:rPr lang="ja-JP" altLang="en-US" dirty="0"/>
              <a:t>これだけの品質を満たして欲しいと</a:t>
            </a:r>
            <a:r>
              <a:rPr lang="ja-JP" altLang="en-US" dirty="0" smtClean="0"/>
              <a:t>いう条件</a:t>
            </a:r>
            <a:endParaRPr lang="en-US" altLang="ja-JP" dirty="0"/>
          </a:p>
        </p:txBody>
      </p:sp>
      <p:sp>
        <p:nvSpPr>
          <p:cNvPr id="18" name="正方形/長方形 17"/>
          <p:cNvSpPr/>
          <p:nvPr/>
        </p:nvSpPr>
        <p:spPr>
          <a:xfrm>
            <a:off x="668626" y="1596616"/>
            <a:ext cx="7215742" cy="93675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899145" y="1425615"/>
            <a:ext cx="2227928" cy="355667"/>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solidFill>
                  <a:schemeClr val="tx1"/>
                </a:solidFill>
              </a:rPr>
              <a:t>H</a:t>
            </a:r>
            <a:r>
              <a:rPr kumimoji="1" lang="ja-JP" altLang="en-US" sz="2000" dirty="0" smtClean="0">
                <a:solidFill>
                  <a:schemeClr val="tx1"/>
                </a:solidFill>
              </a:rPr>
              <a:t>要因（必要条件）</a:t>
            </a:r>
            <a:endParaRPr kumimoji="1" lang="ja-JP" altLang="en-US" sz="2000" dirty="0">
              <a:solidFill>
                <a:schemeClr val="tx1"/>
              </a:solidFill>
            </a:endParaRPr>
          </a:p>
        </p:txBody>
      </p:sp>
      <p:grpSp>
        <p:nvGrpSpPr>
          <p:cNvPr id="21" name="グループ化 20"/>
          <p:cNvGrpSpPr/>
          <p:nvPr/>
        </p:nvGrpSpPr>
        <p:grpSpPr>
          <a:xfrm>
            <a:off x="668626" y="2810772"/>
            <a:ext cx="7215742" cy="1190102"/>
            <a:chOff x="668626" y="2958978"/>
            <a:chExt cx="7215742" cy="1190102"/>
          </a:xfrm>
        </p:grpSpPr>
        <p:sp>
          <p:nvSpPr>
            <p:cNvPr id="10" name="テキスト ボックス 9"/>
            <p:cNvSpPr txBox="1"/>
            <p:nvPr/>
          </p:nvSpPr>
          <p:spPr>
            <a:xfrm>
              <a:off x="929150" y="3405823"/>
              <a:ext cx="6955218" cy="646331"/>
            </a:xfrm>
            <a:prstGeom prst="rect">
              <a:avLst/>
            </a:prstGeom>
            <a:noFill/>
            <a:ln>
              <a:noFill/>
            </a:ln>
          </p:spPr>
          <p:txBody>
            <a:bodyPr wrap="square" rtlCol="0">
              <a:spAutoFit/>
            </a:bodyPr>
            <a:lstStyle/>
            <a:p>
              <a:r>
                <a:rPr lang="ja-JP" altLang="en-US" dirty="0"/>
                <a:t>価格や品質が良いことだけでなく、色柄やデザインなど</a:t>
              </a:r>
            </a:p>
            <a:p>
              <a:r>
                <a:rPr lang="ja-JP" altLang="en-US" dirty="0"/>
                <a:t>自分の気に入ったものを欲しいと思うように、満たして欲しいと</a:t>
              </a:r>
              <a:r>
                <a:rPr lang="ja-JP" altLang="en-US" dirty="0" smtClean="0"/>
                <a:t>いう条件</a:t>
              </a:r>
              <a:endParaRPr kumimoji="1" lang="ja-JP" altLang="en-US" dirty="0"/>
            </a:p>
          </p:txBody>
        </p:sp>
        <p:sp>
          <p:nvSpPr>
            <p:cNvPr id="19" name="正方形/長方形 18"/>
            <p:cNvSpPr/>
            <p:nvPr/>
          </p:nvSpPr>
          <p:spPr>
            <a:xfrm>
              <a:off x="668626" y="3144060"/>
              <a:ext cx="7215742" cy="100502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929150" y="2958978"/>
              <a:ext cx="2197922" cy="370164"/>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solidFill>
                    <a:schemeClr val="tx1"/>
                  </a:solidFill>
                </a:rPr>
                <a:t>M</a:t>
              </a:r>
              <a:r>
                <a:rPr kumimoji="1" lang="ja-JP" altLang="en-US" sz="2000" dirty="0" smtClean="0">
                  <a:solidFill>
                    <a:schemeClr val="tx1"/>
                  </a:solidFill>
                </a:rPr>
                <a:t>要因（魅力条件）</a:t>
              </a:r>
              <a:endParaRPr kumimoji="1" lang="ja-JP" altLang="en-US" sz="2000" dirty="0">
                <a:solidFill>
                  <a:schemeClr val="tx1"/>
                </a:solidFill>
              </a:endParaRPr>
            </a:p>
          </p:txBody>
        </p:sp>
      </p:grpSp>
      <p:sp>
        <p:nvSpPr>
          <p:cNvPr id="20" name="角丸四角形 19"/>
          <p:cNvSpPr/>
          <p:nvPr/>
        </p:nvSpPr>
        <p:spPr>
          <a:xfrm>
            <a:off x="460073" y="4653136"/>
            <a:ext cx="7632848" cy="1224136"/>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3" name="直線コネクタ 22"/>
          <p:cNvCxnSpPr/>
          <p:nvPr/>
        </p:nvCxnSpPr>
        <p:spPr>
          <a:xfrm>
            <a:off x="899145" y="4293096"/>
            <a:ext cx="6481167" cy="0"/>
          </a:xfrm>
          <a:prstGeom prst="line">
            <a:avLst/>
          </a:prstGeom>
          <a:ln w="38100">
            <a:solidFill>
              <a:srgbClr val="00B05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037923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同行者と考慮集合</a:t>
            </a:r>
            <a:endParaRPr kumimoji="1" lang="ja-JP" altLang="en-US" dirty="0"/>
          </a:p>
        </p:txBody>
      </p:sp>
      <p:sp>
        <p:nvSpPr>
          <p:cNvPr id="4" name="スライド番号プレースホルダー 3"/>
          <p:cNvSpPr>
            <a:spLocks noGrp="1"/>
          </p:cNvSpPr>
          <p:nvPr>
            <p:ph type="sldNum" sz="quarter" idx="12"/>
          </p:nvPr>
        </p:nvSpPr>
        <p:spPr/>
        <p:txBody>
          <a:bodyPr/>
          <a:lstStyle/>
          <a:p>
            <a:fld id="{A0991040-2520-4429-8BC5-5E59ED1BF86A}" type="slidenum">
              <a:rPr kumimoji="1" lang="ja-JP" altLang="en-US" smtClean="0"/>
              <a:t>18</a:t>
            </a:fld>
            <a:endParaRPr kumimoji="1" lang="ja-JP" altLang="en-US"/>
          </a:p>
        </p:txBody>
      </p:sp>
      <p:sp>
        <p:nvSpPr>
          <p:cNvPr id="7" name="テキスト ボックス 6"/>
          <p:cNvSpPr txBox="1"/>
          <p:nvPr/>
        </p:nvSpPr>
        <p:spPr>
          <a:xfrm>
            <a:off x="964359" y="1816242"/>
            <a:ext cx="6336704" cy="830997"/>
          </a:xfrm>
          <a:prstGeom prst="rect">
            <a:avLst/>
          </a:prstGeom>
          <a:noFill/>
        </p:spPr>
        <p:txBody>
          <a:bodyPr wrap="square" rtlCol="0">
            <a:spAutoFit/>
          </a:bodyPr>
          <a:lstStyle/>
          <a:p>
            <a:r>
              <a:rPr kumimoji="1" lang="ja-JP" altLang="en-US" sz="2400" dirty="0" smtClean="0"/>
              <a:t>同行者の影響で知覚していない</a:t>
            </a:r>
            <a:r>
              <a:rPr kumimoji="1" lang="en-US" altLang="ja-JP" sz="2400" dirty="0" smtClean="0"/>
              <a:t>M</a:t>
            </a:r>
            <a:r>
              <a:rPr lang="ja-JP" altLang="en-US" sz="2400" dirty="0"/>
              <a:t>要因</a:t>
            </a:r>
            <a:r>
              <a:rPr kumimoji="1" lang="ja-JP" altLang="en-US" sz="2400" dirty="0" smtClean="0"/>
              <a:t>に気付き、消費者の魅力条件が追加される</a:t>
            </a:r>
            <a:endParaRPr kumimoji="1" lang="ja-JP" altLang="en-US" sz="2400" dirty="0"/>
          </a:p>
        </p:txBody>
      </p:sp>
      <p:sp>
        <p:nvSpPr>
          <p:cNvPr id="14" name="対角する 2 つの角を切り取った四角形 13"/>
          <p:cNvSpPr/>
          <p:nvPr/>
        </p:nvSpPr>
        <p:spPr>
          <a:xfrm>
            <a:off x="878140" y="4919301"/>
            <a:ext cx="6611231" cy="893314"/>
          </a:xfrm>
          <a:prstGeom prst="snip2Diag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1619671" y="3563462"/>
            <a:ext cx="4911097" cy="523220"/>
          </a:xfrm>
          <a:prstGeom prst="rect">
            <a:avLst/>
          </a:prstGeom>
          <a:noFill/>
          <a:ln>
            <a:noFill/>
          </a:ln>
        </p:spPr>
        <p:txBody>
          <a:bodyPr wrap="square" rtlCol="0">
            <a:spAutoFit/>
          </a:bodyPr>
          <a:lstStyle/>
          <a:p>
            <a:r>
              <a:rPr kumimoji="1" lang="ja-JP" altLang="en-US" sz="2800" dirty="0" smtClean="0"/>
              <a:t>考慮集合のサイズが大きくなる</a:t>
            </a:r>
            <a:endParaRPr kumimoji="1" lang="ja-JP" altLang="en-US" sz="2800" dirty="0"/>
          </a:p>
        </p:txBody>
      </p:sp>
      <p:sp>
        <p:nvSpPr>
          <p:cNvPr id="19" name="テキスト ボックス 18"/>
          <p:cNvSpPr txBox="1"/>
          <p:nvPr/>
        </p:nvSpPr>
        <p:spPr>
          <a:xfrm>
            <a:off x="1778241" y="5104348"/>
            <a:ext cx="4752528" cy="523220"/>
          </a:xfrm>
          <a:prstGeom prst="rect">
            <a:avLst/>
          </a:prstGeom>
          <a:noFill/>
        </p:spPr>
        <p:txBody>
          <a:bodyPr wrap="square" rtlCol="0">
            <a:spAutoFit/>
          </a:bodyPr>
          <a:lstStyle/>
          <a:p>
            <a:r>
              <a:rPr kumimoji="1" lang="ja-JP" altLang="en-US" sz="2800" dirty="0" smtClean="0"/>
              <a:t>バラエティ・シーキングが促進</a:t>
            </a:r>
            <a:endParaRPr kumimoji="1" lang="ja-JP" altLang="en-US" sz="2800" dirty="0"/>
          </a:p>
        </p:txBody>
      </p:sp>
      <p:sp>
        <p:nvSpPr>
          <p:cNvPr id="21" name="下矢印 20"/>
          <p:cNvSpPr/>
          <p:nvPr/>
        </p:nvSpPr>
        <p:spPr>
          <a:xfrm>
            <a:off x="3607691" y="2832590"/>
            <a:ext cx="1152128" cy="467580"/>
          </a:xfrm>
          <a:prstGeom prst="down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下矢印 21"/>
          <p:cNvSpPr/>
          <p:nvPr/>
        </p:nvSpPr>
        <p:spPr>
          <a:xfrm>
            <a:off x="3639919" y="4351260"/>
            <a:ext cx="1152128" cy="467580"/>
          </a:xfrm>
          <a:prstGeom prst="down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対角する 2 つの角を切り取った四角形 24"/>
          <p:cNvSpPr/>
          <p:nvPr/>
        </p:nvSpPr>
        <p:spPr>
          <a:xfrm>
            <a:off x="878140" y="3320499"/>
            <a:ext cx="6646187" cy="893314"/>
          </a:xfrm>
          <a:prstGeom prst="snip2Diag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対角する 2 つの角を切り取った四角形 25"/>
          <p:cNvSpPr/>
          <p:nvPr/>
        </p:nvSpPr>
        <p:spPr>
          <a:xfrm>
            <a:off x="809617" y="1706822"/>
            <a:ext cx="6646187" cy="1049836"/>
          </a:xfrm>
          <a:prstGeom prst="snip2Diag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7208188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A0991040-2520-4429-8BC5-5E59ED1BF86A}" type="slidenum">
              <a:rPr kumimoji="1" lang="ja-JP" altLang="en-US" smtClean="0"/>
              <a:t>19</a:t>
            </a:fld>
            <a:endParaRPr kumimoji="1" lang="ja-JP" altLang="en-US"/>
          </a:p>
        </p:txBody>
      </p:sp>
      <p:grpSp>
        <p:nvGrpSpPr>
          <p:cNvPr id="24" name="グループ化 23"/>
          <p:cNvGrpSpPr/>
          <p:nvPr/>
        </p:nvGrpSpPr>
        <p:grpSpPr>
          <a:xfrm>
            <a:off x="179512" y="722999"/>
            <a:ext cx="3590133" cy="3122274"/>
            <a:chOff x="433365" y="2289409"/>
            <a:chExt cx="2932501" cy="2325671"/>
          </a:xfrm>
        </p:grpSpPr>
        <p:pic>
          <p:nvPicPr>
            <p:cNvPr id="4100" name="Picture 4" descr="http://kids.wanpug.com/illust/illust203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421" y="2289409"/>
              <a:ext cx="1800200" cy="1855449"/>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グループ化 22"/>
            <p:cNvGrpSpPr/>
            <p:nvPr/>
          </p:nvGrpSpPr>
          <p:grpSpPr>
            <a:xfrm>
              <a:off x="433365" y="2300926"/>
              <a:ext cx="2932501" cy="2314154"/>
              <a:chOff x="433365" y="2300926"/>
              <a:chExt cx="2932501" cy="2314154"/>
            </a:xfrm>
          </p:grpSpPr>
          <p:sp>
            <p:nvSpPr>
              <p:cNvPr id="8" name="片側の 2 つの角を丸めた四角形 7"/>
              <p:cNvSpPr/>
              <p:nvPr/>
            </p:nvSpPr>
            <p:spPr>
              <a:xfrm>
                <a:off x="827584" y="3822993"/>
                <a:ext cx="2538282" cy="792087"/>
              </a:xfrm>
              <a:prstGeom prst="round2SameRect">
                <a:avLst/>
              </a:prstGeom>
              <a:solidFill>
                <a:schemeClr val="bg1"/>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dirty="0" smtClean="0">
                    <a:solidFill>
                      <a:schemeClr val="tx1"/>
                    </a:solidFill>
                  </a:rPr>
                  <a:t>同行者</a:t>
                </a:r>
                <a:endParaRPr kumimoji="1" lang="ja-JP" altLang="en-US" sz="4400" dirty="0">
                  <a:solidFill>
                    <a:schemeClr val="tx1"/>
                  </a:solidFill>
                </a:endParaRPr>
              </a:p>
            </p:txBody>
          </p:sp>
          <p:sp>
            <p:nvSpPr>
              <p:cNvPr id="15" name="円形吹き出し 14"/>
              <p:cNvSpPr/>
              <p:nvPr/>
            </p:nvSpPr>
            <p:spPr>
              <a:xfrm>
                <a:off x="433365" y="2300926"/>
                <a:ext cx="1008112" cy="633356"/>
              </a:xfrm>
              <a:prstGeom prst="wedgeEllipseCallout">
                <a:avLst>
                  <a:gd name="adj1" fmla="val 51155"/>
                  <a:gd name="adj2" fmla="val 90000"/>
                </a:avLst>
              </a:prstGeom>
              <a:solidFill>
                <a:srgbClr val="FFFF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7" name="平行四辺形 26"/>
          <p:cNvSpPr/>
          <p:nvPr/>
        </p:nvSpPr>
        <p:spPr>
          <a:xfrm>
            <a:off x="1575060" y="4581128"/>
            <a:ext cx="5926794" cy="1533068"/>
          </a:xfrm>
          <a:prstGeom prst="parallelogram">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b="1" dirty="0" smtClean="0">
                <a:solidFill>
                  <a:schemeClr val="tx1"/>
                </a:solidFill>
              </a:rPr>
              <a:t>バラエティ・シーキング</a:t>
            </a:r>
            <a:endParaRPr kumimoji="1" lang="ja-JP" altLang="en-US" sz="3600" b="1" dirty="0">
              <a:solidFill>
                <a:schemeClr val="tx1"/>
              </a:solidFill>
            </a:endParaRPr>
          </a:p>
        </p:txBody>
      </p:sp>
      <p:sp>
        <p:nvSpPr>
          <p:cNvPr id="28" name="右矢印 27"/>
          <p:cNvSpPr/>
          <p:nvPr/>
        </p:nvSpPr>
        <p:spPr>
          <a:xfrm>
            <a:off x="3412238" y="1313883"/>
            <a:ext cx="861525" cy="705920"/>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2" name="グループ化 31"/>
          <p:cNvGrpSpPr/>
          <p:nvPr/>
        </p:nvGrpSpPr>
        <p:grpSpPr>
          <a:xfrm>
            <a:off x="4628068" y="554814"/>
            <a:ext cx="3688347" cy="3450250"/>
            <a:chOff x="4643758" y="1283589"/>
            <a:chExt cx="3192074" cy="2546491"/>
          </a:xfrm>
        </p:grpSpPr>
        <p:sp>
          <p:nvSpPr>
            <p:cNvPr id="16" name="雲 15"/>
            <p:cNvSpPr/>
            <p:nvPr/>
          </p:nvSpPr>
          <p:spPr>
            <a:xfrm>
              <a:off x="4643758" y="1385750"/>
              <a:ext cx="2806622" cy="1647730"/>
            </a:xfrm>
            <a:prstGeom prst="cloud">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000" dirty="0" smtClean="0">
                  <a:solidFill>
                    <a:schemeClr val="tx1"/>
                  </a:solidFill>
                </a:rPr>
                <a:t>考慮</a:t>
              </a:r>
              <a:endParaRPr kumimoji="1" lang="en-US" altLang="ja-JP" sz="4000" dirty="0" smtClean="0">
                <a:solidFill>
                  <a:schemeClr val="tx1"/>
                </a:solidFill>
              </a:endParaRPr>
            </a:p>
            <a:p>
              <a:pPr algn="ctr"/>
              <a:r>
                <a:rPr kumimoji="1" lang="ja-JP" altLang="en-US" sz="4000" dirty="0" smtClean="0">
                  <a:solidFill>
                    <a:schemeClr val="tx1"/>
                  </a:solidFill>
                </a:rPr>
                <a:t>集合</a:t>
              </a:r>
              <a:endParaRPr kumimoji="1" lang="ja-JP" altLang="en-US" sz="4000" dirty="0">
                <a:solidFill>
                  <a:schemeClr val="tx1"/>
                </a:solidFill>
              </a:endParaRPr>
            </a:p>
          </p:txBody>
        </p:sp>
        <p:pic>
          <p:nvPicPr>
            <p:cNvPr id="33" name="Picture 4" descr="http://kids.wanpug.com/illust/illust3414.png"/>
            <p:cNvPicPr>
              <a:picLocks noChangeAspect="1" noChangeArrowheads="1"/>
            </p:cNvPicPr>
            <p:nvPr/>
          </p:nvPicPr>
          <p:blipFill>
            <a:blip r:embed="rId3" cstate="print"/>
            <a:srcRect/>
            <a:stretch>
              <a:fillRect/>
            </a:stretch>
          </p:blipFill>
          <p:spPr bwMode="auto">
            <a:xfrm>
              <a:off x="6535424" y="1283589"/>
              <a:ext cx="1190896" cy="2546491"/>
            </a:xfrm>
            <a:prstGeom prst="rect">
              <a:avLst/>
            </a:prstGeom>
            <a:noFill/>
          </p:spPr>
        </p:pic>
        <p:sp>
          <p:nvSpPr>
            <p:cNvPr id="35" name="片側の 2 つの角を丸めた四角形 34"/>
            <p:cNvSpPr/>
            <p:nvPr/>
          </p:nvSpPr>
          <p:spPr>
            <a:xfrm>
              <a:off x="5297550" y="2845155"/>
              <a:ext cx="2538282" cy="792087"/>
            </a:xfrm>
            <a:prstGeom prst="round2SameRect">
              <a:avLst/>
            </a:prstGeom>
            <a:solidFill>
              <a:schemeClr val="bg1"/>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400" dirty="0">
                  <a:solidFill>
                    <a:schemeClr val="tx1"/>
                  </a:solidFill>
                </a:rPr>
                <a:t>消費者</a:t>
              </a:r>
              <a:endParaRPr kumimoji="1" lang="ja-JP" altLang="en-US" sz="4400" dirty="0">
                <a:solidFill>
                  <a:schemeClr val="tx1"/>
                </a:solidFill>
              </a:endParaRPr>
            </a:p>
          </p:txBody>
        </p:sp>
      </p:grpSp>
      <p:sp>
        <p:nvSpPr>
          <p:cNvPr id="37" name="右矢印 36"/>
          <p:cNvSpPr/>
          <p:nvPr/>
        </p:nvSpPr>
        <p:spPr>
          <a:xfrm rot="7208854">
            <a:off x="4669806" y="3759438"/>
            <a:ext cx="747417" cy="838722"/>
          </a:xfrm>
          <a:prstGeom prst="right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1446642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ja-JP" altLang="en-US" dirty="0" smtClean="0"/>
              <a:t>研究の流れ</a:t>
            </a:r>
            <a:endParaRPr kumimoji="1" lang="ja-JP" altLang="en-US" dirty="0"/>
          </a:p>
        </p:txBody>
      </p:sp>
      <p:sp>
        <p:nvSpPr>
          <p:cNvPr id="4" name="スライド番号プレースホルダー 3"/>
          <p:cNvSpPr>
            <a:spLocks noGrp="1"/>
          </p:cNvSpPr>
          <p:nvPr>
            <p:ph type="sldNum" sz="quarter" idx="12"/>
          </p:nvPr>
        </p:nvSpPr>
        <p:spPr/>
        <p:txBody>
          <a:bodyPr/>
          <a:lstStyle/>
          <a:p>
            <a:fld id="{A0991040-2520-4429-8BC5-5E59ED1BF86A}" type="slidenum">
              <a:rPr kumimoji="1" lang="ja-JP" altLang="en-US" smtClean="0"/>
              <a:t>2</a:t>
            </a:fld>
            <a:endParaRPr kumimoji="1" lang="ja-JP" altLang="en-US"/>
          </a:p>
        </p:txBody>
      </p:sp>
      <p:sp>
        <p:nvSpPr>
          <p:cNvPr id="3" name="コンテンツ プレースホルダー 2"/>
          <p:cNvSpPr>
            <a:spLocks noGrp="1"/>
          </p:cNvSpPr>
          <p:nvPr>
            <p:ph sz="quarter" idx="1"/>
          </p:nvPr>
        </p:nvSpPr>
        <p:spPr/>
        <p:txBody>
          <a:bodyPr>
            <a:normAutofit/>
          </a:bodyPr>
          <a:lstStyle/>
          <a:p>
            <a:r>
              <a:rPr lang="ja-JP" altLang="en-US" sz="4800" dirty="0"/>
              <a:t>問題意識</a:t>
            </a:r>
            <a:endParaRPr lang="en-US" altLang="ja-JP" sz="4800" dirty="0"/>
          </a:p>
          <a:p>
            <a:r>
              <a:rPr lang="ja-JP" altLang="en-US" sz="3200" dirty="0"/>
              <a:t>研究目的</a:t>
            </a:r>
            <a:endParaRPr lang="en-US" altLang="ja-JP" sz="3200" dirty="0"/>
          </a:p>
          <a:p>
            <a:r>
              <a:rPr lang="ja-JP" altLang="en-US" sz="3200" dirty="0"/>
              <a:t>仮説の導出</a:t>
            </a:r>
          </a:p>
          <a:p>
            <a:endParaRPr kumimoji="1" lang="ja-JP" altLang="en-US" sz="3200" dirty="0"/>
          </a:p>
        </p:txBody>
      </p:sp>
    </p:spTree>
    <p:extLst>
      <p:ext uri="{BB962C8B-B14F-4D97-AF65-F5344CB8AC3E}">
        <p14:creationId xmlns:p14="http://schemas.microsoft.com/office/powerpoint/2010/main" val="270063930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a:t>
            </a:r>
            <a:r>
              <a:rPr kumimoji="1" lang="en-US" altLang="ja-JP" dirty="0" smtClean="0"/>
              <a:t>1</a:t>
            </a:r>
            <a:endParaRPr kumimoji="1" lang="ja-JP" altLang="en-US" dirty="0"/>
          </a:p>
        </p:txBody>
      </p:sp>
      <p:sp>
        <p:nvSpPr>
          <p:cNvPr id="4" name="スライド番号プレースホルダー 3"/>
          <p:cNvSpPr>
            <a:spLocks noGrp="1"/>
          </p:cNvSpPr>
          <p:nvPr>
            <p:ph type="sldNum" sz="quarter" idx="12"/>
          </p:nvPr>
        </p:nvSpPr>
        <p:spPr/>
        <p:txBody>
          <a:bodyPr/>
          <a:lstStyle/>
          <a:p>
            <a:fld id="{A0991040-2520-4429-8BC5-5E59ED1BF86A}" type="slidenum">
              <a:rPr kumimoji="1" lang="ja-JP" altLang="en-US" smtClean="0"/>
              <a:t>20</a:t>
            </a:fld>
            <a:endParaRPr kumimoji="1" lang="ja-JP" altLang="en-US"/>
          </a:p>
        </p:txBody>
      </p:sp>
      <p:sp>
        <p:nvSpPr>
          <p:cNvPr id="3" name="コンテンツ プレースホルダー 2"/>
          <p:cNvSpPr>
            <a:spLocks noGrp="1"/>
          </p:cNvSpPr>
          <p:nvPr>
            <p:ph sz="quarter" idx="1"/>
          </p:nvPr>
        </p:nvSpPr>
        <p:spPr>
          <a:xfrm>
            <a:off x="395536" y="1412776"/>
            <a:ext cx="8363272" cy="4320480"/>
          </a:xfrm>
        </p:spPr>
        <p:txBody>
          <a:bodyPr>
            <a:noAutofit/>
          </a:bodyPr>
          <a:lstStyle/>
          <a:p>
            <a:pPr marL="0" indent="0">
              <a:buNone/>
            </a:pPr>
            <a:r>
              <a:rPr kumimoji="1" lang="ja-JP" altLang="en-US" sz="6600" dirty="0" smtClean="0"/>
              <a:t>同行者が考慮集合を変化させることで</a:t>
            </a:r>
            <a:endParaRPr kumimoji="1" lang="en-US" altLang="ja-JP" sz="6600" dirty="0" smtClean="0"/>
          </a:p>
          <a:p>
            <a:pPr marL="0" indent="0">
              <a:buNone/>
            </a:pPr>
            <a:r>
              <a:rPr kumimoji="1" lang="ja-JP" altLang="en-US" sz="6600" dirty="0" smtClean="0"/>
              <a:t>バラエティ・シーキングが促進される。</a:t>
            </a:r>
            <a:endParaRPr kumimoji="1" lang="ja-JP" altLang="en-US" sz="6600" dirty="0"/>
          </a:p>
        </p:txBody>
      </p:sp>
    </p:spTree>
    <p:extLst>
      <p:ext uri="{BB962C8B-B14F-4D97-AF65-F5344CB8AC3E}">
        <p14:creationId xmlns:p14="http://schemas.microsoft.com/office/powerpoint/2010/main" val="205124765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endParaRPr kumimoji="1" lang="ja-JP" altLang="en-US" dirty="0"/>
          </a:p>
        </p:txBody>
      </p:sp>
      <p:sp>
        <p:nvSpPr>
          <p:cNvPr id="3" name="スライド番号プレースホルダー 2"/>
          <p:cNvSpPr>
            <a:spLocks noGrp="1"/>
          </p:cNvSpPr>
          <p:nvPr>
            <p:ph type="sldNum" sz="quarter" idx="12"/>
          </p:nvPr>
        </p:nvSpPr>
        <p:spPr/>
        <p:txBody>
          <a:bodyPr/>
          <a:lstStyle/>
          <a:p>
            <a:fld id="{A0991040-2520-4429-8BC5-5E59ED1BF86A}" type="slidenum">
              <a:rPr kumimoji="1" lang="ja-JP" altLang="en-US" smtClean="0"/>
              <a:t>21</a:t>
            </a:fld>
            <a:endParaRPr kumimoji="1" lang="ja-JP" altLang="en-US"/>
          </a:p>
        </p:txBody>
      </p:sp>
      <p:sp>
        <p:nvSpPr>
          <p:cNvPr id="4" name="コンテンツ プレースホルダー 3"/>
          <p:cNvSpPr>
            <a:spLocks noGrp="1"/>
          </p:cNvSpPr>
          <p:nvPr>
            <p:ph sz="quarter" idx="1"/>
          </p:nvPr>
        </p:nvSpPr>
        <p:spPr/>
        <p:txBody>
          <a:bodyPr>
            <a:normAutofit fontScale="92500" lnSpcReduction="10000"/>
          </a:bodyPr>
          <a:lstStyle/>
          <a:p>
            <a:r>
              <a:rPr lang="en-US" altLang="ja-JP" sz="1800" dirty="0" smtClean="0"/>
              <a:t>Rebecca K. Ratner</a:t>
            </a:r>
            <a:r>
              <a:rPr lang="ja-JP" altLang="en-US" sz="1800" dirty="0" smtClean="0"/>
              <a:t>・</a:t>
            </a:r>
            <a:r>
              <a:rPr lang="en-US" altLang="ja-JP" sz="1800" dirty="0" smtClean="0"/>
              <a:t>Barbara E. Kahn</a:t>
            </a:r>
            <a:r>
              <a:rPr lang="ja-JP" altLang="en-US" sz="1800" dirty="0" smtClean="0"/>
              <a:t>（</a:t>
            </a:r>
            <a:r>
              <a:rPr lang="en-US" altLang="ja-JP" sz="1800" dirty="0" smtClean="0"/>
              <a:t>2002</a:t>
            </a:r>
            <a:r>
              <a:rPr lang="ja-JP" altLang="en-US" sz="1800" dirty="0" smtClean="0"/>
              <a:t>）「</a:t>
            </a:r>
            <a:r>
              <a:rPr lang="en-US" altLang="ja-JP" sz="1800" dirty="0" smtClean="0"/>
              <a:t>The Impact of Private versus Public Consumption on Variety-Seeking  Behavior</a:t>
            </a:r>
            <a:r>
              <a:rPr lang="ja-JP" altLang="en-US" sz="1800" dirty="0" smtClean="0"/>
              <a:t>」</a:t>
            </a:r>
            <a:endParaRPr lang="en-US" altLang="ja-JP" sz="1800" dirty="0" smtClean="0"/>
          </a:p>
          <a:p>
            <a:r>
              <a:rPr lang="ja-JP" altLang="en-US" sz="1800" dirty="0" smtClean="0"/>
              <a:t>小川孔</a:t>
            </a:r>
            <a:r>
              <a:rPr lang="ja-JP" altLang="en-US" sz="1800" dirty="0"/>
              <a:t>輔（</a:t>
            </a:r>
            <a:r>
              <a:rPr lang="en-US" altLang="ja-JP" sz="1800" dirty="0"/>
              <a:t>2005</a:t>
            </a:r>
            <a:r>
              <a:rPr lang="ja-JP" altLang="en-US" sz="1800" dirty="0"/>
              <a:t>）「バラエティシーキング行動</a:t>
            </a:r>
            <a:r>
              <a:rPr lang="ja-JP" altLang="en-US" sz="1800" dirty="0" smtClean="0"/>
              <a:t>モデルー既存文献の概括とモデルの将来展望</a:t>
            </a:r>
            <a:r>
              <a:rPr lang="ja-JP" altLang="en-US" sz="1800" dirty="0" err="1" smtClean="0"/>
              <a:t>ー</a:t>
            </a:r>
            <a:r>
              <a:rPr lang="ja-JP" altLang="en-US" sz="1800" dirty="0" smtClean="0"/>
              <a:t>」</a:t>
            </a:r>
            <a:endParaRPr kumimoji="1" lang="en-US" altLang="ja-JP" sz="1800" dirty="0" smtClean="0"/>
          </a:p>
          <a:p>
            <a:r>
              <a:rPr kumimoji="1" lang="ja-JP" altLang="en-US" sz="1800" dirty="0" smtClean="0"/>
              <a:t>斎藤嘉一（</a:t>
            </a:r>
            <a:r>
              <a:rPr kumimoji="1" lang="en-US" altLang="ja-JP" sz="1800" dirty="0" smtClean="0"/>
              <a:t>2000</a:t>
            </a:r>
            <a:r>
              <a:rPr kumimoji="1" lang="ja-JP" altLang="en-US" sz="1800" dirty="0" smtClean="0"/>
              <a:t>）「</a:t>
            </a:r>
            <a:r>
              <a:rPr lang="ja-JP" altLang="en-US" sz="1800" dirty="0" smtClean="0"/>
              <a:t>テーマ書評　シリーズ</a:t>
            </a:r>
            <a:r>
              <a:rPr lang="en-US" altLang="ja-JP" sz="1800" dirty="0" smtClean="0"/>
              <a:t>(36) </a:t>
            </a:r>
            <a:r>
              <a:rPr kumimoji="1" lang="ja-JP" altLang="en-US" sz="1800" dirty="0" smtClean="0"/>
              <a:t>考慮集合」マーケティングジャーナル</a:t>
            </a:r>
            <a:endParaRPr kumimoji="1" lang="en-US" altLang="ja-JP" sz="1800" dirty="0" smtClean="0"/>
          </a:p>
          <a:p>
            <a:r>
              <a:rPr lang="ja-JP" altLang="en-US" sz="1800" dirty="0" smtClean="0"/>
              <a:t>佐々木荘太郎</a:t>
            </a:r>
            <a:r>
              <a:rPr lang="en-US" altLang="ja-JP" sz="1800" dirty="0" smtClean="0"/>
              <a:t>(1996)</a:t>
            </a:r>
            <a:r>
              <a:rPr lang="ja-JP" altLang="en-US" sz="1800" dirty="0" smtClean="0"/>
              <a:t>「考慮集合の形成過程と製品選択　状況と決定をつなぐもの」</a:t>
            </a:r>
            <a:endParaRPr kumimoji="1" lang="en-US" altLang="ja-JP" sz="1800" dirty="0" smtClean="0"/>
          </a:p>
          <a:p>
            <a:r>
              <a:rPr kumimoji="1" lang="ja-JP" altLang="en-US" sz="1800" dirty="0" smtClean="0"/>
              <a:t>杉本徹雄（</a:t>
            </a:r>
            <a:r>
              <a:rPr kumimoji="1" lang="en-US" altLang="ja-JP" sz="1800" dirty="0" smtClean="0"/>
              <a:t>2012</a:t>
            </a:r>
            <a:r>
              <a:rPr kumimoji="1" lang="ja-JP" altLang="en-US" sz="1800" dirty="0" smtClean="0"/>
              <a:t>）「新・消費者理解のための心理学」　福村出版</a:t>
            </a:r>
            <a:endParaRPr kumimoji="1" lang="en-US" altLang="ja-JP" sz="1800" dirty="0" smtClean="0"/>
          </a:p>
          <a:p>
            <a:r>
              <a:rPr lang="ja-JP" altLang="en-US" sz="1800" dirty="0" smtClean="0"/>
              <a:t>高島克義・桑原秀史（</a:t>
            </a:r>
            <a:r>
              <a:rPr lang="en-US" altLang="ja-JP" sz="1800" dirty="0" smtClean="0"/>
              <a:t>2008</a:t>
            </a:r>
            <a:r>
              <a:rPr lang="ja-JP" altLang="en-US" sz="1800" dirty="0" smtClean="0"/>
              <a:t>）「現代マーケティング論」有斐閣アルマ</a:t>
            </a:r>
            <a:endParaRPr kumimoji="1" lang="en-US" altLang="ja-JP" sz="1800" dirty="0" smtClean="0"/>
          </a:p>
          <a:p>
            <a:r>
              <a:rPr lang="ja-JP" altLang="en-US" sz="1800" dirty="0" smtClean="0"/>
              <a:t>高橋広行（</a:t>
            </a:r>
            <a:r>
              <a:rPr lang="en-US" altLang="ja-JP" sz="1800" dirty="0" smtClean="0"/>
              <a:t>2004</a:t>
            </a:r>
            <a:r>
              <a:rPr lang="ja-JP" altLang="en-US" sz="1800" dirty="0" smtClean="0"/>
              <a:t>）「消費者の購買意思決定プロセスにおける考慮集合形成要因と構造の把握」</a:t>
            </a:r>
            <a:endParaRPr lang="en-US" altLang="ja-JP" sz="1800" dirty="0" smtClean="0"/>
          </a:p>
          <a:p>
            <a:r>
              <a:rPr lang="ja-JP" altLang="en-US" sz="1800" dirty="0" smtClean="0"/>
              <a:t>田中洋</a:t>
            </a:r>
            <a:r>
              <a:rPr lang="en-US" altLang="ja-JP" sz="1800" dirty="0" smtClean="0"/>
              <a:t>(2011)</a:t>
            </a:r>
            <a:r>
              <a:rPr lang="ja-JP" altLang="en-US" sz="1800" dirty="0" smtClean="0"/>
              <a:t>「消費者行動論体系」　中央経済社</a:t>
            </a:r>
            <a:endParaRPr lang="en-US" altLang="ja-JP" sz="1800" dirty="0" smtClean="0"/>
          </a:p>
          <a:p>
            <a:r>
              <a:rPr lang="ja-JP" altLang="en-US" sz="1800" dirty="0" smtClean="0"/>
              <a:t>土橋治子（</a:t>
            </a:r>
            <a:r>
              <a:rPr lang="en-US" altLang="ja-JP" sz="1800" dirty="0" smtClean="0"/>
              <a:t>2000</a:t>
            </a:r>
            <a:r>
              <a:rPr lang="ja-JP" altLang="en-US" sz="1800" dirty="0" smtClean="0"/>
              <a:t>）「バラエティ・シーキング研究の現状と課題</a:t>
            </a:r>
            <a:r>
              <a:rPr lang="ja-JP" altLang="en-US" sz="1800" dirty="0" err="1" smtClean="0"/>
              <a:t>ー</a:t>
            </a:r>
            <a:r>
              <a:rPr lang="ja-JP" altLang="en-US" sz="1800" dirty="0" smtClean="0"/>
              <a:t>内発的動機づけを基盤とした研究アプローチへの批判的検討</a:t>
            </a:r>
            <a:r>
              <a:rPr lang="ja-JP" altLang="en-US" sz="1800" dirty="0" err="1" smtClean="0"/>
              <a:t>ー</a:t>
            </a:r>
            <a:r>
              <a:rPr lang="ja-JP" altLang="en-US" sz="1800" dirty="0" smtClean="0"/>
              <a:t>」</a:t>
            </a:r>
            <a:endParaRPr lang="en-US" altLang="ja-JP" sz="1800" dirty="0" smtClean="0"/>
          </a:p>
          <a:p>
            <a:r>
              <a:rPr lang="ja-JP" altLang="en-US" sz="1800" dirty="0" smtClean="0"/>
              <a:t>日本経済新聞（</a:t>
            </a:r>
            <a:r>
              <a:rPr lang="en-US" altLang="ja-JP" sz="1800" dirty="0" smtClean="0"/>
              <a:t>1995/01/09</a:t>
            </a:r>
            <a:r>
              <a:rPr lang="ja-JP" altLang="en-US" sz="1800" dirty="0" smtClean="0"/>
              <a:t>）</a:t>
            </a:r>
            <a:endParaRPr lang="en-US" altLang="ja-JP" sz="1800" dirty="0" smtClean="0"/>
          </a:p>
          <a:p>
            <a:r>
              <a:rPr lang="ja-JP" altLang="en-US" sz="1800" dirty="0"/>
              <a:t>日本経済</a:t>
            </a:r>
            <a:r>
              <a:rPr lang="ja-JP" altLang="en-US" sz="1800" dirty="0" smtClean="0"/>
              <a:t>新聞 </a:t>
            </a:r>
            <a:r>
              <a:rPr lang="ja-JP" altLang="en-US" sz="1800" dirty="0"/>
              <a:t>（</a:t>
            </a:r>
            <a:r>
              <a:rPr lang="en-US" altLang="zh-TW" sz="1800" dirty="0" smtClean="0"/>
              <a:t>2005/03/31</a:t>
            </a:r>
            <a:r>
              <a:rPr lang="ja-JP" altLang="en-US" sz="1800" dirty="0" smtClean="0"/>
              <a:t>）</a:t>
            </a:r>
            <a:endParaRPr lang="en-US" altLang="ja-JP" sz="1800" dirty="0" smtClean="0"/>
          </a:p>
          <a:p>
            <a:r>
              <a:rPr lang="ja-JP" altLang="en-US" sz="1800" dirty="0" smtClean="0"/>
              <a:t>西原彰宏（</a:t>
            </a:r>
            <a:r>
              <a:rPr lang="en-US" altLang="ja-JP" sz="1800" dirty="0" smtClean="0"/>
              <a:t>2011</a:t>
            </a:r>
            <a:r>
              <a:rPr lang="ja-JP" altLang="en-US" sz="1800" dirty="0" smtClean="0"/>
              <a:t>）「消費者行動におけるバラエティ・シーキングーその位置づけに関する一考察</a:t>
            </a:r>
            <a:r>
              <a:rPr lang="ja-JP" altLang="en-US" sz="1800" dirty="0" err="1" smtClean="0"/>
              <a:t>ー</a:t>
            </a:r>
            <a:r>
              <a:rPr lang="ja-JP" altLang="en-US" sz="1800" dirty="0" smtClean="0"/>
              <a:t>」</a:t>
            </a:r>
            <a:endParaRPr lang="en-US" altLang="ja-JP" sz="1800" dirty="0" smtClean="0"/>
          </a:p>
          <a:p>
            <a:endParaRPr lang="en-US" altLang="ja-JP" dirty="0" smtClean="0"/>
          </a:p>
        </p:txBody>
      </p:sp>
    </p:spTree>
    <p:extLst>
      <p:ext uri="{BB962C8B-B14F-4D97-AF65-F5344CB8AC3E}">
        <p14:creationId xmlns:p14="http://schemas.microsoft.com/office/powerpoint/2010/main" val="21293651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endParaRPr kumimoji="1" lang="ja-JP" altLang="en-US" dirty="0"/>
          </a:p>
        </p:txBody>
      </p:sp>
      <p:sp>
        <p:nvSpPr>
          <p:cNvPr id="3" name="スライド番号プレースホルダー 2"/>
          <p:cNvSpPr>
            <a:spLocks noGrp="1"/>
          </p:cNvSpPr>
          <p:nvPr>
            <p:ph type="sldNum" sz="quarter" idx="12"/>
          </p:nvPr>
        </p:nvSpPr>
        <p:spPr/>
        <p:txBody>
          <a:bodyPr/>
          <a:lstStyle/>
          <a:p>
            <a:fld id="{A0991040-2520-4429-8BC5-5E59ED1BF86A}" type="slidenum">
              <a:rPr kumimoji="1" lang="ja-JP" altLang="en-US" smtClean="0"/>
              <a:t>22</a:t>
            </a:fld>
            <a:endParaRPr kumimoji="1" lang="ja-JP" altLang="en-US"/>
          </a:p>
        </p:txBody>
      </p:sp>
      <p:sp>
        <p:nvSpPr>
          <p:cNvPr id="4" name="コンテンツ プレースホルダー 3"/>
          <p:cNvSpPr>
            <a:spLocks noGrp="1"/>
          </p:cNvSpPr>
          <p:nvPr>
            <p:ph sz="quarter" idx="1"/>
          </p:nvPr>
        </p:nvSpPr>
        <p:spPr/>
        <p:txBody>
          <a:bodyPr/>
          <a:lstStyle/>
          <a:p>
            <a:r>
              <a:rPr lang="en-US" altLang="ja-JP" sz="2000" dirty="0"/>
              <a:t>P&amp;G</a:t>
            </a:r>
            <a:r>
              <a:rPr lang="ja-JP" altLang="en-US" sz="2000" dirty="0"/>
              <a:t>　</a:t>
            </a:r>
            <a:r>
              <a:rPr lang="en-US" altLang="ja-JP" sz="2000" dirty="0"/>
              <a:t>japan</a:t>
            </a:r>
            <a:r>
              <a:rPr lang="ja-JP" altLang="en-US" sz="2000" dirty="0"/>
              <a:t>（</a:t>
            </a:r>
            <a:r>
              <a:rPr lang="en-US" altLang="ja-JP" sz="2000" dirty="0"/>
              <a:t>http://jp.pg.com/</a:t>
            </a:r>
            <a:r>
              <a:rPr lang="ja-JP" altLang="en-US" sz="2000" dirty="0" smtClean="0"/>
              <a:t>）</a:t>
            </a:r>
            <a:endParaRPr lang="en-US" altLang="ja-JP" sz="2000" dirty="0" smtClean="0"/>
          </a:p>
          <a:p>
            <a:r>
              <a:rPr lang="ja-JP" altLang="en-US" sz="2000" dirty="0" smtClean="0"/>
              <a:t>花王株式会社（</a:t>
            </a:r>
            <a:r>
              <a:rPr lang="en-US" altLang="ja-JP" sz="2000" dirty="0" smtClean="0">
                <a:hlinkClick r:id="rId2"/>
              </a:rPr>
              <a:t>http</a:t>
            </a:r>
            <a:r>
              <a:rPr lang="en-US" altLang="ja-JP" sz="2000" dirty="0">
                <a:hlinkClick r:id="rId2"/>
              </a:rPr>
              <a:t>://</a:t>
            </a:r>
            <a:r>
              <a:rPr lang="en-US" altLang="ja-JP" sz="2000" dirty="0" smtClean="0">
                <a:hlinkClick r:id="rId2"/>
              </a:rPr>
              <a:t>www.kao.com/jp</a:t>
            </a:r>
            <a:r>
              <a:rPr lang="ja-JP" altLang="en-US" sz="2000" dirty="0" smtClean="0"/>
              <a:t>）</a:t>
            </a:r>
            <a:endParaRPr lang="en-US" altLang="ja-JP" sz="2000" dirty="0" smtClean="0"/>
          </a:p>
          <a:p>
            <a:r>
              <a:rPr lang="ja-JP" altLang="en-US" sz="2000" dirty="0" smtClean="0"/>
              <a:t>ライオン株式会社（</a:t>
            </a:r>
            <a:r>
              <a:rPr lang="en-US" altLang="ja-JP" sz="2000" dirty="0">
                <a:hlinkClick r:id="rId3"/>
              </a:rPr>
              <a:t>http://soflan.lion.co.jp/</a:t>
            </a:r>
            <a:r>
              <a:rPr lang="ja-JP" altLang="en-US" sz="2000" dirty="0" smtClean="0"/>
              <a:t>）</a:t>
            </a:r>
            <a:endParaRPr lang="en-US" altLang="ja-JP" sz="2000" dirty="0" smtClean="0"/>
          </a:p>
          <a:p>
            <a:endParaRPr kumimoji="1" lang="en-US" altLang="ja-JP" sz="2000" dirty="0" smtClean="0"/>
          </a:p>
          <a:p>
            <a:r>
              <a:rPr lang="ja-JP" altLang="en-US" sz="2000" dirty="0" smtClean="0"/>
              <a:t>イラスト　わんパグ（</a:t>
            </a:r>
            <a:r>
              <a:rPr lang="en-US" altLang="ja-JP" sz="2000" dirty="0">
                <a:hlinkClick r:id="rId4"/>
              </a:rPr>
              <a:t>www.wanpug.com/</a:t>
            </a:r>
            <a:r>
              <a:rPr lang="ja-JP" altLang="en-US" sz="2000" dirty="0" smtClean="0"/>
              <a:t>）</a:t>
            </a:r>
            <a:endParaRPr lang="en-US" altLang="ja-JP" sz="2000" dirty="0" smtClean="0"/>
          </a:p>
          <a:p>
            <a:r>
              <a:rPr lang="en-US" altLang="ja-JP" sz="2000" dirty="0" err="1"/>
              <a:t>Digi</a:t>
            </a:r>
            <a:r>
              <a:rPr lang="ja-JP" altLang="en-US" sz="2000" dirty="0"/>
              <a:t>仕事ビジネスダウンロード（</a:t>
            </a:r>
            <a:r>
              <a:rPr lang="en-US" altLang="ja-JP" sz="2000" dirty="0"/>
              <a:t>cobs.jp/</a:t>
            </a:r>
            <a:r>
              <a:rPr lang="en-US" altLang="ja-JP" sz="2000" dirty="0" err="1"/>
              <a:t>businessdata</a:t>
            </a:r>
            <a:r>
              <a:rPr lang="en-US" altLang="ja-JP" sz="2000" dirty="0"/>
              <a:t>/</a:t>
            </a:r>
            <a:r>
              <a:rPr lang="en-US" altLang="ja-JP" sz="2000" dirty="0" err="1"/>
              <a:t>powerpoint</a:t>
            </a:r>
            <a:r>
              <a:rPr lang="en-US" altLang="ja-JP" sz="2000" dirty="0"/>
              <a:t>/)</a:t>
            </a:r>
          </a:p>
          <a:p>
            <a:endParaRPr kumimoji="1" lang="ja-JP" altLang="en-US" dirty="0"/>
          </a:p>
        </p:txBody>
      </p:sp>
    </p:spTree>
    <p:extLst>
      <p:ext uri="{BB962C8B-B14F-4D97-AF65-F5344CB8AC3E}">
        <p14:creationId xmlns:p14="http://schemas.microsoft.com/office/powerpoint/2010/main" val="23585365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A0991040-2520-4429-8BC5-5E59ED1BF86A}" type="slidenum">
              <a:rPr kumimoji="1" lang="ja-JP" altLang="en-US" smtClean="0"/>
              <a:t>23</a:t>
            </a:fld>
            <a:endParaRPr kumimoji="1" lang="ja-JP" altLang="en-US"/>
          </a:p>
        </p:txBody>
      </p:sp>
      <p:sp>
        <p:nvSpPr>
          <p:cNvPr id="3" name="テキスト ボックス 2"/>
          <p:cNvSpPr txBox="1"/>
          <p:nvPr/>
        </p:nvSpPr>
        <p:spPr>
          <a:xfrm>
            <a:off x="539552" y="2819375"/>
            <a:ext cx="8136904" cy="830997"/>
          </a:xfrm>
          <a:prstGeom prst="rect">
            <a:avLst/>
          </a:prstGeom>
          <a:noFill/>
        </p:spPr>
        <p:txBody>
          <a:bodyPr wrap="square" rtlCol="0">
            <a:spAutoFit/>
          </a:bodyPr>
          <a:lstStyle/>
          <a:p>
            <a:r>
              <a:rPr kumimoji="1" lang="ja-JP" altLang="en-US" sz="4800" dirty="0" smtClean="0"/>
              <a:t>ご清聴ありがとうございました。</a:t>
            </a:r>
            <a:endParaRPr kumimoji="1" lang="en-US" altLang="ja-JP" sz="4800" dirty="0" smtClean="0"/>
          </a:p>
        </p:txBody>
      </p:sp>
    </p:spTree>
    <p:extLst>
      <p:ext uri="{BB962C8B-B14F-4D97-AF65-F5344CB8AC3E}">
        <p14:creationId xmlns:p14="http://schemas.microsoft.com/office/powerpoint/2010/main" val="2712542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200" dirty="0" smtClean="0"/>
              <a:t>多様性を求める消費者</a:t>
            </a:r>
            <a:endParaRPr kumimoji="1" lang="ja-JP" altLang="en-US" sz="3200" dirty="0"/>
          </a:p>
        </p:txBody>
      </p:sp>
      <p:sp>
        <p:nvSpPr>
          <p:cNvPr id="5" name="スライド番号プレースホルダー 4"/>
          <p:cNvSpPr>
            <a:spLocks noGrp="1"/>
          </p:cNvSpPr>
          <p:nvPr>
            <p:ph type="sldNum" sz="quarter" idx="12"/>
          </p:nvPr>
        </p:nvSpPr>
        <p:spPr/>
        <p:txBody>
          <a:bodyPr/>
          <a:lstStyle/>
          <a:p>
            <a:fld id="{A0991040-2520-4429-8BC5-5E59ED1BF86A}" type="slidenum">
              <a:rPr kumimoji="1" lang="ja-JP" altLang="en-US" smtClean="0"/>
              <a:t>3</a:t>
            </a:fld>
            <a:endParaRPr kumimoji="1" lang="ja-JP" altLang="en-US" dirty="0"/>
          </a:p>
        </p:txBody>
      </p:sp>
      <p:grpSp>
        <p:nvGrpSpPr>
          <p:cNvPr id="14" name="グループ化 13"/>
          <p:cNvGrpSpPr/>
          <p:nvPr/>
        </p:nvGrpSpPr>
        <p:grpSpPr>
          <a:xfrm>
            <a:off x="683568" y="3068960"/>
            <a:ext cx="7992888" cy="1152128"/>
            <a:chOff x="467544" y="1556792"/>
            <a:chExt cx="7992888" cy="1152128"/>
          </a:xfrm>
        </p:grpSpPr>
        <p:sp>
          <p:nvSpPr>
            <p:cNvPr id="7" name="テキスト ボックス 6"/>
            <p:cNvSpPr txBox="1"/>
            <p:nvPr/>
          </p:nvSpPr>
          <p:spPr>
            <a:xfrm>
              <a:off x="611559" y="1717357"/>
              <a:ext cx="7244919" cy="830997"/>
            </a:xfrm>
            <a:prstGeom prst="rect">
              <a:avLst/>
            </a:prstGeom>
            <a:noFill/>
          </p:spPr>
          <p:txBody>
            <a:bodyPr wrap="square" rtlCol="0">
              <a:spAutoFit/>
            </a:bodyPr>
            <a:lstStyle/>
            <a:p>
              <a:r>
                <a:rPr lang="ja-JP" altLang="en-US" sz="2400" dirty="0"/>
                <a:t>消費の画一化を望む人は少ない</a:t>
              </a:r>
              <a:r>
                <a:rPr lang="ja-JP" altLang="en-US" sz="2400" dirty="0" smtClean="0"/>
                <a:t>。</a:t>
              </a:r>
              <a:endParaRPr lang="en-US" altLang="ja-JP" sz="2400" dirty="0" smtClean="0"/>
            </a:p>
            <a:p>
              <a:r>
                <a:rPr lang="ja-JP" altLang="en-US" sz="2400" dirty="0" smtClean="0"/>
                <a:t>消費</a:t>
              </a:r>
              <a:r>
                <a:rPr lang="ja-JP" altLang="en-US" sz="2400" dirty="0"/>
                <a:t>に</a:t>
              </a:r>
              <a:r>
                <a:rPr lang="ja-JP" altLang="en-US" sz="2400" b="1" dirty="0">
                  <a:solidFill>
                    <a:srgbClr val="FF0000"/>
                  </a:solidFill>
                </a:rPr>
                <a:t>多様性</a:t>
              </a:r>
              <a:r>
                <a:rPr lang="ja-JP" altLang="en-US" sz="2400" dirty="0"/>
                <a:t>を求める </a:t>
              </a:r>
              <a:r>
                <a:rPr lang="en-US" altLang="ja-JP" sz="2400" dirty="0"/>
                <a:t> </a:t>
              </a:r>
              <a:r>
                <a:rPr lang="ja-JP" altLang="en-US" sz="2400" dirty="0" smtClean="0"/>
                <a:t>　</a:t>
              </a:r>
              <a:r>
                <a:rPr lang="en-US" altLang="ja-JP" sz="2400" dirty="0" smtClean="0"/>
                <a:t>(</a:t>
              </a:r>
              <a:r>
                <a:rPr lang="ja-JP" altLang="en-US" sz="2400" dirty="0"/>
                <a:t>日本経済新聞</a:t>
              </a:r>
              <a:r>
                <a:rPr lang="en-US" altLang="ja-JP" sz="2400" dirty="0"/>
                <a:t> 1995/01/09 )</a:t>
              </a:r>
              <a:endParaRPr lang="ja-JP" altLang="en-US" sz="2400" dirty="0"/>
            </a:p>
          </p:txBody>
        </p:sp>
        <p:sp>
          <p:nvSpPr>
            <p:cNvPr id="8" name="角丸四角形 7"/>
            <p:cNvSpPr/>
            <p:nvPr/>
          </p:nvSpPr>
          <p:spPr>
            <a:xfrm>
              <a:off x="467544" y="1556792"/>
              <a:ext cx="7992888" cy="1152128"/>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6" name="グループ化 15"/>
          <p:cNvGrpSpPr/>
          <p:nvPr/>
        </p:nvGrpSpPr>
        <p:grpSpPr>
          <a:xfrm>
            <a:off x="683568" y="4653136"/>
            <a:ext cx="7992888" cy="1576918"/>
            <a:chOff x="467544" y="3004210"/>
            <a:chExt cx="7992888" cy="1576918"/>
          </a:xfrm>
        </p:grpSpPr>
        <p:sp>
          <p:nvSpPr>
            <p:cNvPr id="3" name="テキスト ボックス 2"/>
            <p:cNvSpPr txBox="1"/>
            <p:nvPr/>
          </p:nvSpPr>
          <p:spPr>
            <a:xfrm>
              <a:off x="703153" y="3011468"/>
              <a:ext cx="7613263" cy="1569660"/>
            </a:xfrm>
            <a:prstGeom prst="rect">
              <a:avLst/>
            </a:prstGeom>
            <a:noFill/>
            <a:ln>
              <a:noFill/>
            </a:ln>
          </p:spPr>
          <p:txBody>
            <a:bodyPr wrap="square" rtlCol="0">
              <a:spAutoFit/>
            </a:bodyPr>
            <a:lstStyle/>
            <a:p>
              <a:r>
                <a:rPr kumimoji="1" lang="ja-JP" altLang="en-US" sz="2400" dirty="0" smtClean="0"/>
                <a:t>消費者は同一ブランドの</a:t>
              </a:r>
              <a:r>
                <a:rPr lang="ja-JP" altLang="en-US" sz="2400" dirty="0" smtClean="0"/>
                <a:t>反復購買に対して、</a:t>
              </a:r>
              <a:endParaRPr lang="en-US" altLang="ja-JP" sz="2400" dirty="0" smtClean="0"/>
            </a:p>
            <a:p>
              <a:r>
                <a:rPr lang="ja-JP" altLang="en-US" sz="2400" dirty="0" smtClean="0"/>
                <a:t>退屈さや飽き（</a:t>
              </a:r>
              <a:r>
                <a:rPr lang="en-US" altLang="ja-JP" sz="2400" dirty="0" smtClean="0"/>
                <a:t>satiation</a:t>
              </a:r>
              <a:r>
                <a:rPr lang="ja-JP" altLang="en-US" sz="2400" dirty="0" smtClean="0"/>
                <a:t>）を</a:t>
              </a:r>
              <a:r>
                <a:rPr kumimoji="1" lang="ja-JP" altLang="en-US" sz="2400" dirty="0" smtClean="0"/>
                <a:t>感じるようになり、その結果、</a:t>
              </a:r>
              <a:endParaRPr kumimoji="1" lang="en-US" altLang="ja-JP" sz="2400" dirty="0" smtClean="0"/>
            </a:p>
            <a:p>
              <a:r>
                <a:rPr kumimoji="1" lang="ja-JP" altLang="en-US" sz="2400" b="1" dirty="0" smtClean="0">
                  <a:solidFill>
                    <a:srgbClr val="FF0000"/>
                  </a:solidFill>
                </a:rPr>
                <a:t>バラエティ・シーキング</a:t>
              </a:r>
              <a:r>
                <a:rPr lang="ja-JP" altLang="en-US" sz="2400" dirty="0" smtClean="0"/>
                <a:t>が動機づけられるのである。</a:t>
              </a:r>
              <a:endParaRPr lang="en-US" altLang="ja-JP" sz="2400" dirty="0" smtClean="0"/>
            </a:p>
            <a:p>
              <a:r>
                <a:rPr lang="ja-JP" altLang="en-US" sz="2400" dirty="0"/>
                <a:t>　</a:t>
              </a:r>
              <a:r>
                <a:rPr lang="ja-JP" altLang="en-US" sz="2400" dirty="0" smtClean="0"/>
                <a:t>　　　　　　　　　　　　　　　　　　　　　　　　（土橋、</a:t>
              </a:r>
              <a:r>
                <a:rPr lang="en-US" altLang="ja-JP" sz="2400" dirty="0" smtClean="0"/>
                <a:t>2000</a:t>
              </a:r>
              <a:r>
                <a:rPr lang="ja-JP" altLang="en-US" sz="2400" dirty="0" smtClean="0"/>
                <a:t>）</a:t>
              </a:r>
              <a:endParaRPr lang="en-US" altLang="ja-JP" sz="2400" dirty="0" smtClean="0"/>
            </a:p>
          </p:txBody>
        </p:sp>
        <p:sp>
          <p:nvSpPr>
            <p:cNvPr id="9" name="角丸四角形 8"/>
            <p:cNvSpPr/>
            <p:nvPr/>
          </p:nvSpPr>
          <p:spPr>
            <a:xfrm>
              <a:off x="467544" y="3004210"/>
              <a:ext cx="7992888" cy="1569661"/>
            </a:xfrm>
            <a:prstGeom prst="roundRect">
              <a:avLst/>
            </a:prstGeom>
            <a:noFill/>
            <a:ln w="381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5" name="グループ化 14"/>
          <p:cNvGrpSpPr/>
          <p:nvPr/>
        </p:nvGrpSpPr>
        <p:grpSpPr>
          <a:xfrm>
            <a:off x="683568" y="1226596"/>
            <a:ext cx="8029575" cy="1189038"/>
            <a:chOff x="755576" y="4797152"/>
            <a:chExt cx="8029575" cy="1189038"/>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4797152"/>
              <a:ext cx="8029575" cy="1189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テキスト ボックス 12"/>
            <p:cNvSpPr txBox="1"/>
            <p:nvPr/>
          </p:nvSpPr>
          <p:spPr>
            <a:xfrm>
              <a:off x="930175" y="4976172"/>
              <a:ext cx="7463903" cy="830997"/>
            </a:xfrm>
            <a:prstGeom prst="rect">
              <a:avLst/>
            </a:prstGeom>
            <a:noFill/>
          </p:spPr>
          <p:txBody>
            <a:bodyPr wrap="none" rtlCol="0">
              <a:spAutoFit/>
            </a:bodyPr>
            <a:lstStyle/>
            <a:p>
              <a:r>
                <a:rPr kumimoji="1" lang="ja-JP" altLang="en-US" sz="2400" dirty="0" smtClean="0"/>
                <a:t>世界的な供給過剰を背景に、コモディティ化のスピードが</a:t>
              </a:r>
              <a:endParaRPr kumimoji="1" lang="en-US" altLang="ja-JP" sz="2400" dirty="0" smtClean="0"/>
            </a:p>
            <a:p>
              <a:r>
                <a:rPr kumimoji="1" lang="ja-JP" altLang="en-US" sz="2400" dirty="0" smtClean="0"/>
                <a:t>速くなっている。</a:t>
              </a:r>
              <a:r>
                <a:rPr lang="en-US" altLang="ja-JP" sz="2400" dirty="0"/>
                <a:t> </a:t>
              </a:r>
              <a:r>
                <a:rPr lang="en-US" altLang="ja-JP" sz="2400" dirty="0" smtClean="0"/>
                <a:t>           </a:t>
              </a:r>
              <a:r>
                <a:rPr lang="ja-JP" altLang="en-US" sz="2400" dirty="0" smtClean="0"/>
                <a:t>（日本経済新聞社　</a:t>
              </a:r>
              <a:r>
                <a:rPr lang="en-US" altLang="zh-TW" sz="2400" dirty="0" smtClean="0"/>
                <a:t>2005/03/31</a:t>
              </a:r>
              <a:r>
                <a:rPr lang="ja-JP" altLang="en-US" sz="2400" dirty="0" smtClean="0"/>
                <a:t>）</a:t>
              </a:r>
              <a:r>
                <a:rPr lang="en-US" altLang="zh-TW" sz="2400" dirty="0" smtClean="0"/>
                <a:t> </a:t>
              </a:r>
              <a:endParaRPr kumimoji="1" lang="ja-JP" altLang="en-US" dirty="0"/>
            </a:p>
          </p:txBody>
        </p:sp>
      </p:grpSp>
      <p:sp>
        <p:nvSpPr>
          <p:cNvPr id="18" name="下矢印 17"/>
          <p:cNvSpPr/>
          <p:nvPr/>
        </p:nvSpPr>
        <p:spPr>
          <a:xfrm>
            <a:off x="3563888" y="2492896"/>
            <a:ext cx="1584176" cy="504056"/>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3077602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バラエティ・シーキングとは</a:t>
            </a:r>
            <a:endParaRPr kumimoji="1" lang="ja-JP" altLang="en-US" dirty="0"/>
          </a:p>
        </p:txBody>
      </p:sp>
      <p:sp>
        <p:nvSpPr>
          <p:cNvPr id="4" name="スライド番号プレースホルダー 3"/>
          <p:cNvSpPr>
            <a:spLocks noGrp="1"/>
          </p:cNvSpPr>
          <p:nvPr>
            <p:ph type="sldNum" sz="quarter" idx="12"/>
          </p:nvPr>
        </p:nvSpPr>
        <p:spPr/>
        <p:txBody>
          <a:bodyPr/>
          <a:lstStyle/>
          <a:p>
            <a:fld id="{A0991040-2520-4429-8BC5-5E59ED1BF86A}" type="slidenum">
              <a:rPr kumimoji="1" lang="ja-JP" altLang="en-US" smtClean="0"/>
              <a:t>4</a:t>
            </a:fld>
            <a:endParaRPr kumimoji="1" lang="ja-JP" altLang="en-US"/>
          </a:p>
        </p:txBody>
      </p:sp>
      <p:sp>
        <p:nvSpPr>
          <p:cNvPr id="3" name="コンテンツ プレースホルダー 2"/>
          <p:cNvSpPr>
            <a:spLocks noGrp="1"/>
          </p:cNvSpPr>
          <p:nvPr>
            <p:ph sz="quarter" idx="1"/>
          </p:nvPr>
        </p:nvSpPr>
        <p:spPr>
          <a:xfrm>
            <a:off x="419785" y="2132856"/>
            <a:ext cx="8280920" cy="1656184"/>
          </a:xfrm>
        </p:spPr>
        <p:txBody>
          <a:bodyPr>
            <a:noAutofit/>
          </a:bodyPr>
          <a:lstStyle/>
          <a:p>
            <a:pPr marL="0" indent="0">
              <a:buNone/>
            </a:pPr>
            <a:r>
              <a:rPr kumimoji="1" lang="ja-JP" altLang="en-US" sz="2800" dirty="0" smtClean="0"/>
              <a:t>あるブランドに対して不満があるから別のブランドに</a:t>
            </a:r>
            <a:endParaRPr kumimoji="1" lang="en-US" altLang="ja-JP" sz="2800" dirty="0" smtClean="0"/>
          </a:p>
          <a:p>
            <a:pPr marL="0" indent="0">
              <a:buNone/>
            </a:pPr>
            <a:r>
              <a:rPr kumimoji="1" lang="ja-JP" altLang="en-US" sz="2800" dirty="0" smtClean="0"/>
              <a:t>スイッチするのではなく、飽きや好奇心によって、</a:t>
            </a:r>
            <a:endParaRPr kumimoji="1" lang="en-US" altLang="ja-JP" sz="2800" dirty="0" smtClean="0"/>
          </a:p>
          <a:p>
            <a:pPr marL="0" indent="0">
              <a:buNone/>
            </a:pPr>
            <a:r>
              <a:rPr kumimoji="1" lang="ja-JP" altLang="en-US" sz="2800" dirty="0" smtClean="0"/>
              <a:t>代替ブランドにスイッチする行動　　　　（杉本、</a:t>
            </a:r>
            <a:r>
              <a:rPr kumimoji="1" lang="en-US" altLang="ja-JP" sz="2800" dirty="0" smtClean="0"/>
              <a:t>2012</a:t>
            </a:r>
            <a:r>
              <a:rPr kumimoji="1" lang="ja-JP" altLang="en-US" sz="2800" dirty="0" smtClean="0"/>
              <a:t>）</a:t>
            </a:r>
            <a:endParaRPr kumimoji="1" lang="en-US" altLang="ja-JP" sz="2800" dirty="0" smtClean="0"/>
          </a:p>
          <a:p>
            <a:pPr marL="0" indent="0">
              <a:buNone/>
            </a:pPr>
            <a:endParaRPr lang="en-US" altLang="ja-JP" sz="2800" dirty="0"/>
          </a:p>
        </p:txBody>
      </p:sp>
      <p:sp>
        <p:nvSpPr>
          <p:cNvPr id="5" name="テキスト ボックス 4"/>
          <p:cNvSpPr txBox="1"/>
          <p:nvPr/>
        </p:nvSpPr>
        <p:spPr>
          <a:xfrm>
            <a:off x="467544" y="1484784"/>
            <a:ext cx="1152128" cy="523220"/>
          </a:xfrm>
          <a:prstGeom prst="rect">
            <a:avLst/>
          </a:prstGeom>
          <a:noFill/>
        </p:spPr>
        <p:txBody>
          <a:bodyPr wrap="square" rtlCol="0">
            <a:spAutoFit/>
          </a:bodyPr>
          <a:lstStyle/>
          <a:p>
            <a:r>
              <a:rPr kumimoji="1" lang="ja-JP" altLang="en-US" sz="2800" dirty="0" smtClean="0"/>
              <a:t>定義</a:t>
            </a:r>
            <a:endParaRPr kumimoji="1" lang="ja-JP" altLang="en-US" sz="2800" dirty="0"/>
          </a:p>
        </p:txBody>
      </p:sp>
      <p:sp>
        <p:nvSpPr>
          <p:cNvPr id="7" name="正方形/長方形 6"/>
          <p:cNvSpPr/>
          <p:nvPr/>
        </p:nvSpPr>
        <p:spPr>
          <a:xfrm>
            <a:off x="323528" y="2008004"/>
            <a:ext cx="8280920" cy="165618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noFill/>
            </a:endParaRPr>
          </a:p>
        </p:txBody>
      </p:sp>
      <p:sp>
        <p:nvSpPr>
          <p:cNvPr id="8" name="テキスト ボックス 7"/>
          <p:cNvSpPr txBox="1"/>
          <p:nvPr/>
        </p:nvSpPr>
        <p:spPr>
          <a:xfrm>
            <a:off x="467544" y="4437112"/>
            <a:ext cx="8280920" cy="1384995"/>
          </a:xfrm>
          <a:prstGeom prst="rect">
            <a:avLst/>
          </a:prstGeom>
          <a:noFill/>
          <a:ln>
            <a:noFill/>
          </a:ln>
        </p:spPr>
        <p:txBody>
          <a:bodyPr wrap="square" rtlCol="0">
            <a:spAutoFit/>
          </a:bodyPr>
          <a:lstStyle/>
          <a:p>
            <a:r>
              <a:rPr kumimoji="1" lang="ja-JP" altLang="en-US" sz="2800" dirty="0" smtClean="0"/>
              <a:t>バラエティ・シーキング行動において消費者は</a:t>
            </a:r>
            <a:endParaRPr kumimoji="1" lang="en-US" altLang="ja-JP" sz="2800" dirty="0" smtClean="0"/>
          </a:p>
          <a:p>
            <a:r>
              <a:rPr kumimoji="1" lang="ja-JP" altLang="en-US" sz="2800" dirty="0" smtClean="0"/>
              <a:t>ブランドの選択を変化させてそこに</a:t>
            </a:r>
            <a:r>
              <a:rPr kumimoji="1" lang="ja-JP" altLang="en-US" sz="2800" b="1" dirty="0" smtClean="0">
                <a:solidFill>
                  <a:srgbClr val="FF0000"/>
                </a:solidFill>
              </a:rPr>
              <a:t>楽しみを見出す</a:t>
            </a:r>
            <a:endParaRPr kumimoji="1" lang="en-US" altLang="ja-JP" sz="2800" b="1" dirty="0" smtClean="0">
              <a:solidFill>
                <a:srgbClr val="FF0000"/>
              </a:solidFill>
            </a:endParaRPr>
          </a:p>
          <a:p>
            <a:r>
              <a:rPr lang="ja-JP" altLang="en-US" sz="2800" dirty="0"/>
              <a:t>　</a:t>
            </a:r>
            <a:r>
              <a:rPr lang="ja-JP" altLang="en-US" sz="2800" dirty="0" smtClean="0"/>
              <a:t>　　　　　　　　　　　　　　　　　　　　　　　　（田中、</a:t>
            </a:r>
            <a:r>
              <a:rPr lang="en-US" altLang="ja-JP" sz="2800" dirty="0" smtClean="0"/>
              <a:t>2011</a:t>
            </a:r>
            <a:r>
              <a:rPr lang="ja-JP" altLang="en-US" sz="2800" dirty="0" smtClean="0"/>
              <a:t>）</a:t>
            </a:r>
            <a:endParaRPr kumimoji="1" lang="ja-JP" altLang="en-US" sz="2800" dirty="0"/>
          </a:p>
        </p:txBody>
      </p:sp>
      <p:sp>
        <p:nvSpPr>
          <p:cNvPr id="6" name="角丸四角形 5"/>
          <p:cNvSpPr/>
          <p:nvPr/>
        </p:nvSpPr>
        <p:spPr>
          <a:xfrm>
            <a:off x="408230" y="4437112"/>
            <a:ext cx="8169173" cy="1384995"/>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6257758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事例</a:t>
            </a:r>
            <a:endParaRPr kumimoji="1" lang="ja-JP" altLang="en-US" dirty="0"/>
          </a:p>
        </p:txBody>
      </p:sp>
      <p:sp>
        <p:nvSpPr>
          <p:cNvPr id="4" name="スライド番号プレースホルダー 3"/>
          <p:cNvSpPr>
            <a:spLocks noGrp="1"/>
          </p:cNvSpPr>
          <p:nvPr>
            <p:ph type="sldNum" sz="quarter" idx="12"/>
          </p:nvPr>
        </p:nvSpPr>
        <p:spPr/>
        <p:txBody>
          <a:bodyPr/>
          <a:lstStyle/>
          <a:p>
            <a:fld id="{A0991040-2520-4429-8BC5-5E59ED1BF86A}" type="slidenum">
              <a:rPr kumimoji="1" lang="ja-JP" altLang="en-US" smtClean="0"/>
              <a:t>5</a:t>
            </a:fld>
            <a:endParaRPr kumimoji="1" lang="ja-JP" altLang="en-US"/>
          </a:p>
        </p:txBody>
      </p:sp>
      <p:sp>
        <p:nvSpPr>
          <p:cNvPr id="3" name="コンテンツ プレースホルダー 2"/>
          <p:cNvSpPr>
            <a:spLocks noGrp="1"/>
          </p:cNvSpPr>
          <p:nvPr>
            <p:ph sz="quarter" idx="1"/>
          </p:nvPr>
        </p:nvSpPr>
        <p:spPr>
          <a:xfrm>
            <a:off x="465786" y="1216542"/>
            <a:ext cx="8229600" cy="4937760"/>
          </a:xfrm>
        </p:spPr>
        <p:txBody>
          <a:bodyPr>
            <a:normAutofit/>
          </a:bodyPr>
          <a:lstStyle/>
          <a:p>
            <a:pPr marL="0" indent="0">
              <a:buNone/>
            </a:pPr>
            <a:endParaRPr lang="en-US" altLang="ja-JP" dirty="0" smtClean="0">
              <a:solidFill>
                <a:srgbClr val="FF0000"/>
              </a:solidFill>
            </a:endParaRPr>
          </a:p>
          <a:p>
            <a:pPr marL="0" indent="0">
              <a:buNone/>
            </a:pPr>
            <a:endParaRPr lang="en-US" altLang="ja-JP" dirty="0" smtClean="0">
              <a:solidFill>
                <a:srgbClr val="FF0000"/>
              </a:solidFill>
            </a:endParaRPr>
          </a:p>
          <a:p>
            <a:pPr marL="0" indent="0">
              <a:buNone/>
            </a:pPr>
            <a:endParaRPr lang="en-US" altLang="ja-JP" dirty="0" smtClean="0">
              <a:solidFill>
                <a:srgbClr val="FF0000"/>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2998" y="3783735"/>
            <a:ext cx="2428875" cy="242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05685" y="1085520"/>
            <a:ext cx="2541568" cy="2541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04714" y="3709199"/>
            <a:ext cx="2448272"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テキスト ボックス 4"/>
          <p:cNvSpPr txBox="1"/>
          <p:nvPr/>
        </p:nvSpPr>
        <p:spPr>
          <a:xfrm>
            <a:off x="539552" y="1398204"/>
            <a:ext cx="2736304" cy="523220"/>
          </a:xfrm>
          <a:prstGeom prst="rect">
            <a:avLst/>
          </a:prstGeom>
          <a:noFill/>
        </p:spPr>
        <p:txBody>
          <a:bodyPr wrap="square" rtlCol="0">
            <a:spAutoFit/>
          </a:bodyPr>
          <a:lstStyle/>
          <a:p>
            <a:pPr algn="ctr"/>
            <a:r>
              <a:rPr kumimoji="1" lang="ja-JP" altLang="en-US" sz="2800" dirty="0" smtClean="0"/>
              <a:t>柔軟剤の購買</a:t>
            </a:r>
            <a:endParaRPr kumimoji="1" lang="ja-JP" altLang="en-US" sz="2800" dirty="0"/>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38299" y="1066410"/>
            <a:ext cx="1920509" cy="2560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ハート 6"/>
          <p:cNvSpPr/>
          <p:nvPr/>
        </p:nvSpPr>
        <p:spPr>
          <a:xfrm>
            <a:off x="3976722" y="1240180"/>
            <a:ext cx="2304256" cy="2232248"/>
          </a:xfrm>
          <a:prstGeom prst="heart">
            <a:avLst/>
          </a:prstGeom>
          <a:noFill/>
          <a:ln w="28575">
            <a:solidFill>
              <a:srgbClr val="FF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pic>
        <p:nvPicPr>
          <p:cNvPr id="14" name="Picture 6" descr="http://kids.wanpug.com/illust/illust349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6288" y="2852936"/>
            <a:ext cx="2362832" cy="3514817"/>
          </a:xfrm>
          <a:prstGeom prst="rect">
            <a:avLst/>
          </a:prstGeom>
          <a:noFill/>
          <a:extLst>
            <a:ext uri="{909E8E84-426E-40dd-AFC4-6F175D3DCCD1}">
              <a14:hiddenFill xmlns:a14="http://schemas.microsoft.com/office/drawing/2010/main">
                <a:solidFill>
                  <a:srgbClr val="FFFFFF"/>
                </a:solidFill>
              </a14:hiddenFill>
            </a:ext>
          </a:extLst>
        </p:spPr>
      </p:pic>
      <p:sp>
        <p:nvSpPr>
          <p:cNvPr id="11" name="下矢印 10"/>
          <p:cNvSpPr/>
          <p:nvPr/>
        </p:nvSpPr>
        <p:spPr>
          <a:xfrm rot="18992152">
            <a:off x="5522638" y="3262691"/>
            <a:ext cx="835029" cy="72879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雲 9"/>
          <p:cNvSpPr/>
          <p:nvPr/>
        </p:nvSpPr>
        <p:spPr>
          <a:xfrm>
            <a:off x="2915816" y="548680"/>
            <a:ext cx="6048672" cy="6120680"/>
          </a:xfrm>
          <a:prstGeom prst="cloud">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ハート 7"/>
          <p:cNvSpPr/>
          <p:nvPr/>
        </p:nvSpPr>
        <p:spPr>
          <a:xfrm>
            <a:off x="6141623" y="3783735"/>
            <a:ext cx="2428875" cy="2232248"/>
          </a:xfrm>
          <a:prstGeom prst="hear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5165097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バラエティ・シーキングが促進される</a:t>
            </a:r>
            <a:r>
              <a:rPr lang="ja-JP" altLang="en-US" dirty="0"/>
              <a:t>メリット</a:t>
            </a:r>
            <a:endParaRPr kumimoji="1" lang="ja-JP" altLang="en-US" dirty="0"/>
          </a:p>
        </p:txBody>
      </p:sp>
      <p:sp>
        <p:nvSpPr>
          <p:cNvPr id="4" name="スライド番号プレースホルダー 3"/>
          <p:cNvSpPr>
            <a:spLocks noGrp="1"/>
          </p:cNvSpPr>
          <p:nvPr>
            <p:ph type="sldNum" sz="quarter" idx="12"/>
          </p:nvPr>
        </p:nvSpPr>
        <p:spPr/>
        <p:txBody>
          <a:bodyPr/>
          <a:lstStyle/>
          <a:p>
            <a:fld id="{A0991040-2520-4429-8BC5-5E59ED1BF86A}" type="slidenum">
              <a:rPr kumimoji="1" lang="ja-JP" altLang="en-US" smtClean="0"/>
              <a:t>6</a:t>
            </a:fld>
            <a:endParaRPr kumimoji="1" lang="ja-JP" altLang="en-US"/>
          </a:p>
        </p:txBody>
      </p:sp>
      <p:sp>
        <p:nvSpPr>
          <p:cNvPr id="3" name="コンテンツ プレースホルダー 2"/>
          <p:cNvSpPr>
            <a:spLocks noGrp="1"/>
          </p:cNvSpPr>
          <p:nvPr>
            <p:ph sz="quarter" idx="1"/>
          </p:nvPr>
        </p:nvSpPr>
        <p:spPr>
          <a:xfrm>
            <a:off x="1712240" y="1531640"/>
            <a:ext cx="5454606" cy="1490464"/>
          </a:xfrm>
        </p:spPr>
        <p:txBody>
          <a:bodyPr>
            <a:noAutofit/>
          </a:bodyPr>
          <a:lstStyle/>
          <a:p>
            <a:pPr marL="0" indent="0">
              <a:buNone/>
            </a:pPr>
            <a:r>
              <a:rPr kumimoji="1" lang="ja-JP" altLang="en-US" sz="2000" dirty="0" smtClean="0"/>
              <a:t>市場シェアにおいて下位のメーカーが</a:t>
            </a:r>
            <a:endParaRPr kumimoji="1" lang="en-US" altLang="ja-JP" sz="2000" dirty="0" smtClean="0"/>
          </a:p>
          <a:p>
            <a:pPr marL="0" indent="0">
              <a:buNone/>
            </a:pPr>
            <a:r>
              <a:rPr kumimoji="1" lang="ja-JP" altLang="en-US" sz="2000" dirty="0" smtClean="0"/>
              <a:t>上位のメーカーの市場シェアを侵食するために、</a:t>
            </a:r>
            <a:endParaRPr kumimoji="1" lang="en-US" altLang="ja-JP" sz="2000" dirty="0" smtClean="0"/>
          </a:p>
          <a:p>
            <a:pPr marL="0" indent="0">
              <a:buNone/>
            </a:pPr>
            <a:r>
              <a:rPr kumimoji="1" lang="ja-JP" altLang="en-US" sz="2000" dirty="0" smtClean="0"/>
              <a:t>消費者のバラエティ・シーキングを促すことがある。</a:t>
            </a:r>
            <a:endParaRPr kumimoji="1" lang="en-US" altLang="ja-JP" sz="2000" dirty="0" smtClean="0"/>
          </a:p>
          <a:p>
            <a:pPr marL="0" indent="0">
              <a:buNone/>
            </a:pPr>
            <a:r>
              <a:rPr lang="ja-JP" altLang="en-US" sz="2000" dirty="0"/>
              <a:t>　</a:t>
            </a:r>
            <a:r>
              <a:rPr lang="ja-JP" altLang="en-US" sz="2000" dirty="0" smtClean="0"/>
              <a:t>　　　　　　　　　　　　　　　　　</a:t>
            </a:r>
            <a:r>
              <a:rPr kumimoji="1" lang="ja-JP" altLang="en-US" sz="2000" dirty="0" smtClean="0"/>
              <a:t>（高嶋、桑原、</a:t>
            </a:r>
            <a:r>
              <a:rPr kumimoji="1" lang="en-US" altLang="ja-JP" sz="2000" dirty="0" smtClean="0"/>
              <a:t>2008</a:t>
            </a:r>
            <a:r>
              <a:rPr kumimoji="1" lang="ja-JP" altLang="en-US" sz="2000" dirty="0" smtClean="0"/>
              <a:t>）</a:t>
            </a:r>
            <a:endParaRPr kumimoji="1" lang="ja-JP" altLang="en-US" sz="2000" dirty="0"/>
          </a:p>
        </p:txBody>
      </p:sp>
      <p:sp>
        <p:nvSpPr>
          <p:cNvPr id="10" name="テキスト ボックス 9"/>
          <p:cNvSpPr txBox="1"/>
          <p:nvPr/>
        </p:nvSpPr>
        <p:spPr>
          <a:xfrm>
            <a:off x="599395" y="3854942"/>
            <a:ext cx="7884875" cy="1384995"/>
          </a:xfrm>
          <a:prstGeom prst="rect">
            <a:avLst/>
          </a:prstGeom>
          <a:noFill/>
        </p:spPr>
        <p:txBody>
          <a:bodyPr wrap="square" rtlCol="0">
            <a:spAutoFit/>
          </a:bodyPr>
          <a:lstStyle/>
          <a:p>
            <a:r>
              <a:rPr kumimoji="1" lang="ja-JP" altLang="en-US" sz="2800" dirty="0" smtClean="0"/>
              <a:t>市場シェア下位のメーカーは</a:t>
            </a:r>
            <a:endParaRPr kumimoji="1" lang="en-US" altLang="ja-JP" sz="2800" dirty="0" smtClean="0"/>
          </a:p>
          <a:p>
            <a:r>
              <a:rPr kumimoji="1" lang="ja-JP" altLang="en-US" sz="2800" dirty="0" smtClean="0">
                <a:solidFill>
                  <a:srgbClr val="FF0000"/>
                </a:solidFill>
              </a:rPr>
              <a:t>消費者のバラエティ・シーキングを促す</a:t>
            </a:r>
            <a:r>
              <a:rPr kumimoji="1" lang="ja-JP" altLang="en-US" sz="2800" dirty="0" smtClean="0"/>
              <a:t>ことによって　　　　　　市場シェアを拡大</a:t>
            </a:r>
            <a:endParaRPr kumimoji="1" lang="ja-JP" altLang="en-US" sz="2800" dirty="0"/>
          </a:p>
        </p:txBody>
      </p:sp>
      <p:sp>
        <p:nvSpPr>
          <p:cNvPr id="5" name="角丸四角形 4"/>
          <p:cNvSpPr/>
          <p:nvPr/>
        </p:nvSpPr>
        <p:spPr>
          <a:xfrm>
            <a:off x="1331640" y="5517231"/>
            <a:ext cx="7344816" cy="720080"/>
          </a:xfrm>
          <a:prstGeom prst="round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rPr>
              <a:t>どのように</a:t>
            </a:r>
            <a:r>
              <a:rPr lang="ja-JP" altLang="en-US" sz="2000" dirty="0" smtClean="0">
                <a:solidFill>
                  <a:schemeClr val="tx1"/>
                </a:solidFill>
              </a:rPr>
              <a:t>してバラエティ・シーキング</a:t>
            </a:r>
            <a:r>
              <a:rPr lang="ja-JP" altLang="en-US" sz="2000" dirty="0">
                <a:solidFill>
                  <a:schemeClr val="tx1"/>
                </a:solidFill>
              </a:rPr>
              <a:t>は</a:t>
            </a:r>
            <a:r>
              <a:rPr lang="ja-JP" altLang="en-US" sz="2000" dirty="0" smtClean="0">
                <a:solidFill>
                  <a:schemeClr val="tx1"/>
                </a:solidFill>
              </a:rPr>
              <a:t>促進させられるのだろうか</a:t>
            </a:r>
            <a:endParaRPr lang="en-US" altLang="ja-JP" sz="2000" dirty="0" smtClean="0">
              <a:solidFill>
                <a:schemeClr val="tx1"/>
              </a:solidFill>
            </a:endParaRPr>
          </a:p>
        </p:txBody>
      </p:sp>
      <p:sp>
        <p:nvSpPr>
          <p:cNvPr id="6" name="下矢印 5"/>
          <p:cNvSpPr/>
          <p:nvPr/>
        </p:nvSpPr>
        <p:spPr>
          <a:xfrm>
            <a:off x="3713740" y="3257046"/>
            <a:ext cx="1656184" cy="597896"/>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307" y="5647511"/>
            <a:ext cx="971435" cy="58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角丸四角形 6"/>
          <p:cNvSpPr/>
          <p:nvPr/>
        </p:nvSpPr>
        <p:spPr>
          <a:xfrm>
            <a:off x="1210742" y="1412776"/>
            <a:ext cx="6457602" cy="1728192"/>
          </a:xfrm>
          <a:prstGeom prst="round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0024703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
          <p:cNvSpPr>
            <a:spLocks noGrp="1"/>
          </p:cNvSpPr>
          <p:nvPr>
            <p:ph type="title"/>
          </p:nvPr>
        </p:nvSpPr>
        <p:spPr/>
        <p:txBody>
          <a:bodyPr/>
          <a:lstStyle/>
          <a:p>
            <a:r>
              <a:rPr kumimoji="1" lang="ja-JP" altLang="en-US" dirty="0" smtClean="0"/>
              <a:t>先行研究</a:t>
            </a:r>
            <a:endParaRPr kumimoji="1" lang="ja-JP" altLang="en-US" dirty="0"/>
          </a:p>
        </p:txBody>
      </p:sp>
      <p:sp>
        <p:nvSpPr>
          <p:cNvPr id="4" name="スライド番号プレースホルダー 3"/>
          <p:cNvSpPr>
            <a:spLocks noGrp="1"/>
          </p:cNvSpPr>
          <p:nvPr>
            <p:ph type="sldNum" sz="quarter" idx="12"/>
          </p:nvPr>
        </p:nvSpPr>
        <p:spPr/>
        <p:txBody>
          <a:bodyPr/>
          <a:lstStyle/>
          <a:p>
            <a:fld id="{A0991040-2520-4429-8BC5-5E59ED1BF86A}" type="slidenum">
              <a:rPr kumimoji="1" lang="ja-JP" altLang="en-US" smtClean="0"/>
              <a:t>7</a:t>
            </a:fld>
            <a:endParaRPr kumimoji="1" lang="ja-JP" altLang="en-US"/>
          </a:p>
        </p:txBody>
      </p:sp>
      <p:sp>
        <p:nvSpPr>
          <p:cNvPr id="8" name="テキスト ボックス 7"/>
          <p:cNvSpPr txBox="1"/>
          <p:nvPr/>
        </p:nvSpPr>
        <p:spPr>
          <a:xfrm>
            <a:off x="1331640" y="3568325"/>
            <a:ext cx="6624736" cy="954107"/>
          </a:xfrm>
          <a:prstGeom prst="rect">
            <a:avLst/>
          </a:prstGeom>
          <a:noFill/>
          <a:ln w="28575">
            <a:noFill/>
          </a:ln>
        </p:spPr>
        <p:txBody>
          <a:bodyPr wrap="square" rtlCol="0">
            <a:spAutoFit/>
          </a:bodyPr>
          <a:lstStyle/>
          <a:p>
            <a:r>
              <a:rPr kumimoji="1" lang="ja-JP" altLang="en-US" sz="2800" dirty="0" smtClean="0"/>
              <a:t>同行者もバラエティ・シーキングに</a:t>
            </a:r>
            <a:endParaRPr kumimoji="1" lang="en-US" altLang="ja-JP" sz="2800" dirty="0" smtClean="0"/>
          </a:p>
          <a:p>
            <a:r>
              <a:rPr kumimoji="1" lang="ja-JP" altLang="en-US" sz="2800" dirty="0" smtClean="0"/>
              <a:t>何らかの影響を与えるのではないだろうか</a:t>
            </a:r>
            <a:endParaRPr kumimoji="1" lang="ja-JP" altLang="en-US" sz="2800" dirty="0"/>
          </a:p>
        </p:txBody>
      </p:sp>
      <p:grpSp>
        <p:nvGrpSpPr>
          <p:cNvPr id="5" name="グループ化 4"/>
          <p:cNvGrpSpPr/>
          <p:nvPr/>
        </p:nvGrpSpPr>
        <p:grpSpPr>
          <a:xfrm>
            <a:off x="594694" y="1337726"/>
            <a:ext cx="7937746" cy="1440525"/>
            <a:chOff x="595244" y="1317662"/>
            <a:chExt cx="7964873" cy="2485433"/>
          </a:xfrm>
        </p:grpSpPr>
        <p:sp>
          <p:nvSpPr>
            <p:cNvPr id="6" name="テキスト ボックス 5"/>
            <p:cNvSpPr txBox="1"/>
            <p:nvPr/>
          </p:nvSpPr>
          <p:spPr>
            <a:xfrm>
              <a:off x="639237" y="1613473"/>
              <a:ext cx="7920880" cy="830997"/>
            </a:xfrm>
            <a:prstGeom prst="rect">
              <a:avLst/>
            </a:prstGeom>
            <a:noFill/>
            <a:ln>
              <a:noFill/>
            </a:ln>
          </p:spPr>
          <p:txBody>
            <a:bodyPr wrap="square" rtlCol="0">
              <a:spAutoFit/>
            </a:bodyPr>
            <a:lstStyle/>
            <a:p>
              <a:r>
                <a:rPr kumimoji="1" lang="ja-JP" altLang="en-US" sz="2400" dirty="0" smtClean="0"/>
                <a:t>他者から見られていることが、バラエティ・シーキングの</a:t>
              </a:r>
              <a:endParaRPr kumimoji="1" lang="en-US" altLang="ja-JP" sz="2400" dirty="0" smtClean="0"/>
            </a:p>
            <a:p>
              <a:r>
                <a:rPr kumimoji="1" lang="ja-JP" altLang="en-US" sz="2400" dirty="0" smtClean="0"/>
                <a:t>程度を高めることに作用する            （</a:t>
              </a:r>
              <a:r>
                <a:rPr kumimoji="1" lang="en-US" altLang="ja-JP" sz="2400" dirty="0" smtClean="0"/>
                <a:t>Ratner &amp; Kahn, 2002</a:t>
              </a:r>
              <a:r>
                <a:rPr kumimoji="1" lang="ja-JP" altLang="en-US" sz="2400" dirty="0" smtClean="0"/>
                <a:t>）</a:t>
              </a:r>
              <a:endParaRPr kumimoji="1" lang="ja-JP" altLang="en-US" sz="2400" dirty="0"/>
            </a:p>
          </p:txBody>
        </p:sp>
        <p:sp>
          <p:nvSpPr>
            <p:cNvPr id="3" name="角丸四角形 2"/>
            <p:cNvSpPr/>
            <p:nvPr/>
          </p:nvSpPr>
          <p:spPr>
            <a:xfrm>
              <a:off x="595244" y="1317662"/>
              <a:ext cx="7762431" cy="2485433"/>
            </a:xfrm>
            <a:prstGeom prst="round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円/楕円 8"/>
          <p:cNvSpPr/>
          <p:nvPr/>
        </p:nvSpPr>
        <p:spPr>
          <a:xfrm>
            <a:off x="638537" y="1509174"/>
            <a:ext cx="869464" cy="41549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下矢印 11"/>
          <p:cNvSpPr/>
          <p:nvPr/>
        </p:nvSpPr>
        <p:spPr>
          <a:xfrm>
            <a:off x="3517348" y="2878977"/>
            <a:ext cx="1584176" cy="504056"/>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594693" y="4869160"/>
            <a:ext cx="7937747" cy="1281335"/>
          </a:xfrm>
          <a:prstGeom prst="rect">
            <a:avLst/>
          </a:prstGeom>
          <a:no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solidFill>
                  <a:schemeClr val="tx1">
                    <a:lumMod val="95000"/>
                    <a:lumOff val="5000"/>
                  </a:schemeClr>
                </a:solidFill>
              </a:rPr>
              <a:t>先行</a:t>
            </a:r>
            <a:r>
              <a:rPr lang="ja-JP" altLang="en-US" sz="2000" dirty="0" smtClean="0">
                <a:solidFill>
                  <a:schemeClr val="tx1">
                    <a:lumMod val="95000"/>
                    <a:lumOff val="5000"/>
                  </a:schemeClr>
                </a:solidFill>
              </a:rPr>
              <a:t>研究では他者の存在そのものを対象としているが</a:t>
            </a:r>
            <a:endParaRPr kumimoji="1" lang="en-US" altLang="ja-JP" sz="2000" dirty="0" smtClean="0">
              <a:solidFill>
                <a:schemeClr val="tx1">
                  <a:lumMod val="95000"/>
                  <a:lumOff val="5000"/>
                </a:schemeClr>
              </a:solidFill>
            </a:endParaRPr>
          </a:p>
          <a:p>
            <a:r>
              <a:rPr kumimoji="1" lang="ja-JP" altLang="en-US" dirty="0" smtClean="0">
                <a:solidFill>
                  <a:schemeClr val="tx1">
                    <a:lumMod val="95000"/>
                    <a:lumOff val="5000"/>
                  </a:schemeClr>
                </a:solidFill>
              </a:rPr>
              <a:t>今回は</a:t>
            </a:r>
            <a:r>
              <a:rPr kumimoji="1" lang="ja-JP" altLang="en-US" sz="2400" b="1" dirty="0" smtClean="0">
                <a:solidFill>
                  <a:srgbClr val="FF0000"/>
                </a:solidFill>
              </a:rPr>
              <a:t>言動によって消費者の購買に影響を与える</a:t>
            </a:r>
            <a:r>
              <a:rPr lang="ja-JP" altLang="en-US" sz="2400" b="1" dirty="0" smtClean="0">
                <a:solidFill>
                  <a:srgbClr val="FF0000"/>
                </a:solidFill>
              </a:rPr>
              <a:t>１人の対象</a:t>
            </a:r>
            <a:r>
              <a:rPr lang="ja-JP" altLang="en-US" sz="2400" dirty="0" smtClean="0">
                <a:solidFill>
                  <a:schemeClr val="tx1">
                    <a:lumMod val="95000"/>
                    <a:lumOff val="5000"/>
                  </a:schemeClr>
                </a:solidFill>
              </a:rPr>
              <a:t>を同行者とする</a:t>
            </a:r>
            <a:r>
              <a:rPr lang="ja-JP" altLang="en-US" dirty="0" smtClean="0">
                <a:solidFill>
                  <a:srgbClr val="002060"/>
                </a:solidFill>
              </a:rPr>
              <a:t>　</a:t>
            </a:r>
            <a:endParaRPr lang="en-US" altLang="ja-JP" dirty="0" smtClean="0">
              <a:solidFill>
                <a:srgbClr val="002060"/>
              </a:solidFill>
            </a:endParaRPr>
          </a:p>
        </p:txBody>
      </p:sp>
      <p:sp>
        <p:nvSpPr>
          <p:cNvPr id="16" name="テキスト ボックス 15"/>
          <p:cNvSpPr txBox="1"/>
          <p:nvPr/>
        </p:nvSpPr>
        <p:spPr>
          <a:xfrm>
            <a:off x="6900536" y="260648"/>
            <a:ext cx="1728192" cy="646331"/>
          </a:xfrm>
          <a:prstGeom prst="rect">
            <a:avLst/>
          </a:prstGeom>
          <a:noFill/>
        </p:spPr>
        <p:txBody>
          <a:bodyPr wrap="square" rtlCol="0">
            <a:spAutoFit/>
          </a:bodyPr>
          <a:lstStyle/>
          <a:p>
            <a:r>
              <a:rPr kumimoji="1" lang="ja-JP" altLang="en-US" dirty="0" smtClean="0"/>
              <a:t>他者</a:t>
            </a:r>
            <a:r>
              <a:rPr kumimoji="1" lang="ja-JP" altLang="en-US" dirty="0" err="1" smtClean="0"/>
              <a:t>ー</a:t>
            </a:r>
            <a:r>
              <a:rPr kumimoji="1" lang="en-US" altLang="ja-JP" dirty="0" smtClean="0"/>
              <a:t>VS</a:t>
            </a:r>
          </a:p>
          <a:p>
            <a:r>
              <a:rPr lang="ja-JP" altLang="en-US" dirty="0" smtClean="0"/>
              <a:t>同行者</a:t>
            </a:r>
            <a:r>
              <a:rPr lang="ja-JP" altLang="en-US" dirty="0" err="1" smtClean="0"/>
              <a:t>ー</a:t>
            </a:r>
            <a:r>
              <a:rPr lang="en-US" altLang="ja-JP" dirty="0" smtClean="0"/>
              <a:t>VS</a:t>
            </a:r>
            <a:endParaRPr kumimoji="1" lang="ja-JP" altLang="en-US" dirty="0"/>
          </a:p>
        </p:txBody>
      </p:sp>
      <p:sp>
        <p:nvSpPr>
          <p:cNvPr id="22" name="対角する 2 つの角を切り取った四角形 21"/>
          <p:cNvSpPr/>
          <p:nvPr/>
        </p:nvSpPr>
        <p:spPr>
          <a:xfrm>
            <a:off x="1073269" y="3464779"/>
            <a:ext cx="6883107" cy="1038088"/>
          </a:xfrm>
          <a:prstGeom prst="snip2Diag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角丸四角形 22"/>
          <p:cNvSpPr/>
          <p:nvPr/>
        </p:nvSpPr>
        <p:spPr>
          <a:xfrm>
            <a:off x="594693" y="4869160"/>
            <a:ext cx="8034035" cy="1281335"/>
          </a:xfrm>
          <a:prstGeom prst="roundRect">
            <a:avLst/>
          </a:prstGeom>
          <a:noFill/>
          <a:ln w="38100">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6" name="図 25" descr="point.wmf"/>
          <p:cNvPicPr>
            <a:picLocks noChangeAspect="1"/>
          </p:cNvPicPr>
          <p:nvPr/>
        </p:nvPicPr>
        <p:blipFill>
          <a:blip r:embed="rId2" cstate="print"/>
          <a:stretch>
            <a:fillRect/>
          </a:stretch>
        </p:blipFill>
        <p:spPr>
          <a:xfrm>
            <a:off x="899592" y="2952375"/>
            <a:ext cx="1619250" cy="615950"/>
          </a:xfrm>
          <a:prstGeom prst="rect">
            <a:avLst/>
          </a:prstGeom>
        </p:spPr>
      </p:pic>
    </p:spTree>
    <p:extLst>
      <p:ext uri="{BB962C8B-B14F-4D97-AF65-F5344CB8AC3E}">
        <p14:creationId xmlns:p14="http://schemas.microsoft.com/office/powerpoint/2010/main" val="212008555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4" name="スライド番号プレースホルダー 3"/>
          <p:cNvSpPr>
            <a:spLocks noGrp="1"/>
          </p:cNvSpPr>
          <p:nvPr>
            <p:ph type="sldNum" sz="quarter" idx="12"/>
          </p:nvPr>
        </p:nvSpPr>
        <p:spPr/>
        <p:txBody>
          <a:bodyPr/>
          <a:lstStyle/>
          <a:p>
            <a:fld id="{A0991040-2520-4429-8BC5-5E59ED1BF86A}" type="slidenum">
              <a:rPr kumimoji="1" lang="ja-JP" altLang="en-US" smtClean="0"/>
              <a:t>8</a:t>
            </a:fld>
            <a:endParaRPr kumimoji="1" lang="ja-JP" altLang="en-US"/>
          </a:p>
        </p:txBody>
      </p:sp>
      <p:sp>
        <p:nvSpPr>
          <p:cNvPr id="3" name="コンテンツ プレースホルダー 2"/>
          <p:cNvSpPr>
            <a:spLocks noGrp="1"/>
          </p:cNvSpPr>
          <p:nvPr>
            <p:ph sz="quarter" idx="1"/>
          </p:nvPr>
        </p:nvSpPr>
        <p:spPr>
          <a:xfrm>
            <a:off x="429094" y="1402363"/>
            <a:ext cx="8507288" cy="4937760"/>
          </a:xfrm>
        </p:spPr>
        <p:txBody>
          <a:bodyPr>
            <a:noAutofit/>
          </a:bodyPr>
          <a:lstStyle/>
          <a:p>
            <a:pPr marL="0" indent="0">
              <a:buNone/>
            </a:pPr>
            <a:r>
              <a:rPr kumimoji="1" lang="ja-JP" altLang="en-US" sz="6600" dirty="0" smtClean="0"/>
              <a:t>同行者はバラエティ・シーキングに</a:t>
            </a:r>
            <a:endParaRPr kumimoji="1" lang="en-US" altLang="ja-JP" sz="6600" dirty="0" smtClean="0"/>
          </a:p>
          <a:p>
            <a:pPr marL="0" indent="0">
              <a:buNone/>
            </a:pPr>
            <a:r>
              <a:rPr kumimoji="1" lang="ja-JP" altLang="en-US" sz="6600" dirty="0" smtClean="0"/>
              <a:t>どのような影響を</a:t>
            </a:r>
            <a:endParaRPr kumimoji="1" lang="en-US" altLang="ja-JP" sz="6600" dirty="0" smtClean="0"/>
          </a:p>
          <a:p>
            <a:pPr marL="0" indent="0">
              <a:buNone/>
            </a:pPr>
            <a:r>
              <a:rPr kumimoji="1" lang="ja-JP" altLang="en-US" sz="6600" dirty="0" smtClean="0"/>
              <a:t>与えているのだろうか</a:t>
            </a:r>
            <a:endParaRPr kumimoji="1" lang="ja-JP" altLang="en-US" sz="6600" dirty="0"/>
          </a:p>
        </p:txBody>
      </p:sp>
    </p:spTree>
    <p:extLst>
      <p:ext uri="{BB962C8B-B14F-4D97-AF65-F5344CB8AC3E}">
        <p14:creationId xmlns:p14="http://schemas.microsoft.com/office/powerpoint/2010/main" val="128621256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研究の流れ</a:t>
            </a:r>
            <a:endParaRPr kumimoji="1" lang="ja-JP" altLang="en-US" dirty="0"/>
          </a:p>
        </p:txBody>
      </p:sp>
      <p:sp>
        <p:nvSpPr>
          <p:cNvPr id="4" name="スライド番号プレースホルダー 3"/>
          <p:cNvSpPr>
            <a:spLocks noGrp="1"/>
          </p:cNvSpPr>
          <p:nvPr>
            <p:ph type="sldNum" sz="quarter" idx="12"/>
          </p:nvPr>
        </p:nvSpPr>
        <p:spPr/>
        <p:txBody>
          <a:bodyPr/>
          <a:lstStyle/>
          <a:p>
            <a:fld id="{A0991040-2520-4429-8BC5-5E59ED1BF86A}" type="slidenum">
              <a:rPr kumimoji="1" lang="ja-JP" altLang="en-US" smtClean="0"/>
              <a:t>9</a:t>
            </a:fld>
            <a:endParaRPr kumimoji="1" lang="ja-JP" altLang="en-US"/>
          </a:p>
        </p:txBody>
      </p:sp>
      <p:sp>
        <p:nvSpPr>
          <p:cNvPr id="3" name="コンテンツ プレースホルダー 2"/>
          <p:cNvSpPr>
            <a:spLocks noGrp="1"/>
          </p:cNvSpPr>
          <p:nvPr>
            <p:ph sz="quarter" idx="1"/>
          </p:nvPr>
        </p:nvSpPr>
        <p:spPr/>
        <p:txBody>
          <a:bodyPr/>
          <a:lstStyle/>
          <a:p>
            <a:r>
              <a:rPr lang="ja-JP" altLang="en-US" sz="3200" dirty="0"/>
              <a:t>問題意識</a:t>
            </a:r>
          </a:p>
          <a:p>
            <a:r>
              <a:rPr lang="ja-JP" altLang="en-US" sz="4800" dirty="0"/>
              <a:t>研究目的</a:t>
            </a:r>
          </a:p>
          <a:p>
            <a:r>
              <a:rPr lang="ja-JP" altLang="en-US" sz="3200" dirty="0"/>
              <a:t>仮説の導出</a:t>
            </a:r>
          </a:p>
          <a:p>
            <a:endParaRPr kumimoji="1" lang="ja-JP" altLang="en-US" dirty="0"/>
          </a:p>
        </p:txBody>
      </p:sp>
    </p:spTree>
    <p:extLst>
      <p:ext uri="{BB962C8B-B14F-4D97-AF65-F5344CB8AC3E}">
        <p14:creationId xmlns:p14="http://schemas.microsoft.com/office/powerpoint/2010/main" val="1089250299"/>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アース">
  <a:themeElements>
    <a:clrScheme name="アーバン">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アース">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アース">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1676</TotalTime>
  <Words>821</Words>
  <Application>Microsoft Macintosh PowerPoint</Application>
  <PresentationFormat>画面に合わせる (4:3)</PresentationFormat>
  <Paragraphs>163</Paragraphs>
  <Slides>23</Slides>
  <Notes>3</Notes>
  <HiddenSlides>0</HiddenSlides>
  <MMClips>0</MMClips>
  <ScaleCrop>false</ScaleCrop>
  <HeadingPairs>
    <vt:vector size="4" baseType="variant">
      <vt:variant>
        <vt:lpstr>テーマ</vt:lpstr>
      </vt:variant>
      <vt:variant>
        <vt:i4>1</vt:i4>
      </vt:variant>
      <vt:variant>
        <vt:lpstr>スライド タイトル</vt:lpstr>
      </vt:variant>
      <vt:variant>
        <vt:i4>23</vt:i4>
      </vt:variant>
    </vt:vector>
  </HeadingPairs>
  <TitlesOfParts>
    <vt:vector size="24" baseType="lpstr">
      <vt:lpstr>アース</vt:lpstr>
      <vt:lpstr>バラエティ・シーキングと同行者</vt:lpstr>
      <vt:lpstr>研究の流れ</vt:lpstr>
      <vt:lpstr>多様性を求める消費者</vt:lpstr>
      <vt:lpstr>バラエティ・シーキングとは</vt:lpstr>
      <vt:lpstr>事例</vt:lpstr>
      <vt:lpstr>バラエティ・シーキングが促進されるメリット</vt:lpstr>
      <vt:lpstr>先行研究</vt:lpstr>
      <vt:lpstr>問題意識</vt:lpstr>
      <vt:lpstr>研究の流れ</vt:lpstr>
      <vt:lpstr>バラエティ・シーキングが引き起こされる要因</vt:lpstr>
      <vt:lpstr>考慮集合に着目した理由</vt:lpstr>
      <vt:lpstr>考慮集合</vt:lpstr>
      <vt:lpstr>PowerPoint プレゼンテーション</vt:lpstr>
      <vt:lpstr>研究目的</vt:lpstr>
      <vt:lpstr>研究の流れ</vt:lpstr>
      <vt:lpstr>考慮集合</vt:lpstr>
      <vt:lpstr>HM理論（必要条件-魅力条件理論）</vt:lpstr>
      <vt:lpstr>同行者と考慮集合</vt:lpstr>
      <vt:lpstr>PowerPoint プレゼンテーション</vt:lpstr>
      <vt:lpstr>仮説1</vt:lpstr>
      <vt:lpstr>参考文献</vt:lpstr>
      <vt:lpstr>参考文献</vt:lpstr>
      <vt:lpstr>PowerPoint プレゼンテーション</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ばらえてぃ</dc:title>
  <dc:creator>Ayaka</dc:creator>
  <cp:lastModifiedBy>Tsuchihashi Haruko</cp:lastModifiedBy>
  <cp:revision>140</cp:revision>
  <dcterms:created xsi:type="dcterms:W3CDTF">2012-08-29T15:30:09Z</dcterms:created>
  <dcterms:modified xsi:type="dcterms:W3CDTF">2012-09-03T19:20:29Z</dcterms:modified>
</cp:coreProperties>
</file>